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Lst>
  <p:notesMasterIdLst>
    <p:notesMasterId r:id="rId30"/>
  </p:notesMasterIdLst>
  <p:handoutMasterIdLst>
    <p:handoutMasterId r:id="rId31"/>
  </p:handoutMasterIdLst>
  <p:sldIdLst>
    <p:sldId id="256" r:id="rId4"/>
    <p:sldId id="329" r:id="rId5"/>
    <p:sldId id="330" r:id="rId6"/>
    <p:sldId id="325" r:id="rId7"/>
    <p:sldId id="340" r:id="rId8"/>
    <p:sldId id="341" r:id="rId9"/>
    <p:sldId id="346" r:id="rId10"/>
    <p:sldId id="347" r:id="rId11"/>
    <p:sldId id="348" r:id="rId12"/>
    <p:sldId id="349" r:id="rId13"/>
    <p:sldId id="358" r:id="rId14"/>
    <p:sldId id="333" r:id="rId15"/>
    <p:sldId id="339" r:id="rId16"/>
    <p:sldId id="334" r:id="rId17"/>
    <p:sldId id="335" r:id="rId18"/>
    <p:sldId id="336" r:id="rId19"/>
    <p:sldId id="337" r:id="rId20"/>
    <p:sldId id="359" r:id="rId21"/>
    <p:sldId id="357" r:id="rId22"/>
    <p:sldId id="356" r:id="rId23"/>
    <p:sldId id="355" r:id="rId24"/>
    <p:sldId id="354" r:id="rId25"/>
    <p:sldId id="350" r:id="rId26"/>
    <p:sldId id="351" r:id="rId27"/>
    <p:sldId id="352" r:id="rId28"/>
    <p:sldId id="353"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800080"/>
    <a:srgbClr val="008080"/>
    <a:srgbClr val="FF00FF"/>
    <a:srgbClr val="FFCC00"/>
    <a:srgbClr val="3333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7" autoAdjust="0"/>
    <p:restoredTop sz="95246" autoAdjust="0"/>
  </p:normalViewPr>
  <p:slideViewPr>
    <p:cSldViewPr>
      <p:cViewPr varScale="1">
        <p:scale>
          <a:sx n="66" d="100"/>
          <a:sy n="66" d="100"/>
        </p:scale>
        <p:origin x="-1410"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notesViewPr>
    <p:cSldViewPr showGuides="1">
      <p:cViewPr varScale="1">
        <p:scale>
          <a:sx n="51" d="100"/>
          <a:sy n="51" d="100"/>
        </p:scale>
        <p:origin x="-2724"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0657E845-43F9-4A8E-8389-B36ECCE817B3}" type="datetimeFigureOut">
              <a:rPr lang="es-ES" smtClean="0"/>
              <a:t>14/05/2014</a:t>
            </a:fld>
            <a:endParaRPr lang="es-ES"/>
          </a:p>
        </p:txBody>
      </p:sp>
      <p:sp>
        <p:nvSpPr>
          <p:cNvPr id="4" name="3 Marcador de pie de página"/>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5F369219-DB67-471F-97E3-9736815270B2}" type="slidenum">
              <a:rPr lang="es-ES" smtClean="0"/>
              <a:t>‹Nº›</a:t>
            </a:fld>
            <a:endParaRPr lang="es-ES"/>
          </a:p>
        </p:txBody>
      </p:sp>
    </p:spTree>
    <p:extLst>
      <p:ext uri="{BB962C8B-B14F-4D97-AF65-F5344CB8AC3E}">
        <p14:creationId xmlns:p14="http://schemas.microsoft.com/office/powerpoint/2010/main" val="152657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245E7101-485A-44A9-991C-9427E3B07107}" type="datetimeFigureOut">
              <a:rPr lang="en-US" smtClean="0"/>
              <a:pPr/>
              <a:t>5/14/2014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D3CDC6BE-25BE-40F4-81ED-A29BC62DC01A}" type="slidenum">
              <a:rPr lang="en-US" smtClean="0"/>
              <a:pPr/>
              <a:t>‹Nº›</a:t>
            </a:fld>
            <a:endParaRPr lang="en-US"/>
          </a:p>
        </p:txBody>
      </p:sp>
    </p:spTree>
    <p:extLst>
      <p:ext uri="{BB962C8B-B14F-4D97-AF65-F5344CB8AC3E}">
        <p14:creationId xmlns:p14="http://schemas.microsoft.com/office/powerpoint/2010/main" val="294617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CDC6BE-25BE-40F4-81ED-A29BC62DC01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CDC6BE-25BE-40F4-81ED-A29BC62DC01A}"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pic>
        <p:nvPicPr>
          <p:cNvPr id="1027" name="Picture 3" descr="C:\Apps\2012\IGU 2012-2015\Welcome Poster\image_preview.jpg"/>
          <p:cNvPicPr>
            <a:picLocks noChangeAspect="1" noChangeArrowheads="1"/>
          </p:cNvPicPr>
          <p:nvPr userDrawn="1"/>
        </p:nvPicPr>
        <p:blipFill>
          <a:blip r:embed="rId2" cstate="print"/>
          <a:srcRect/>
          <a:stretch>
            <a:fillRect/>
          </a:stretch>
        </p:blipFill>
        <p:spPr bwMode="auto">
          <a:xfrm>
            <a:off x="7467600" y="-1"/>
            <a:ext cx="1676400" cy="1932451"/>
          </a:xfrm>
          <a:prstGeom prst="rect">
            <a:avLst/>
          </a:prstGeom>
          <a:noFill/>
        </p:spPr>
      </p:pic>
      <p:pic>
        <p:nvPicPr>
          <p:cNvPr id="10" name="Picture 9" descr="C:\Users\KZ1058\AppData\Local\Microsoft\Windows\Temporary Internet Files\Content.Outlook\ADWZTOLY\1_New IGU logo.jpg"/>
          <p:cNvPicPr/>
          <p:nvPr userDrawn="1"/>
        </p:nvPicPr>
        <p:blipFill>
          <a:blip r:embed="rId3" cstate="print"/>
          <a:srcRect/>
          <a:stretch>
            <a:fillRect/>
          </a:stretch>
        </p:blipFill>
        <p:spPr bwMode="auto">
          <a:xfrm>
            <a:off x="0" y="228600"/>
            <a:ext cx="2057400" cy="1295400"/>
          </a:xfrm>
          <a:prstGeom prst="rect">
            <a:avLst/>
          </a:prstGeom>
          <a:noFill/>
          <a:ln w="9525">
            <a:noFill/>
            <a:miter lim="800000"/>
            <a:headEnd/>
            <a:tailEnd/>
          </a:ln>
        </p:spPr>
      </p:pic>
      <p:pic>
        <p:nvPicPr>
          <p:cNvPr id="11" name="Picture 3" descr="C:\Apps\2012\IGU 2012-2015\Welcome Poster\IGU Website Image.png"/>
          <p:cNvPicPr>
            <a:picLocks noChangeAspect="1" noChangeArrowheads="1"/>
          </p:cNvPicPr>
          <p:nvPr userDrawn="1"/>
        </p:nvPicPr>
        <p:blipFill>
          <a:blip r:embed="rId4" cstate="print"/>
          <a:srcRect r="48115" b="49594"/>
          <a:stretch>
            <a:fillRect/>
          </a:stretch>
        </p:blipFill>
        <p:spPr bwMode="auto">
          <a:xfrm>
            <a:off x="5410200" y="4137512"/>
            <a:ext cx="3733800" cy="272048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 name="Group 14"/>
          <p:cNvGrpSpPr/>
          <p:nvPr userDrawn="1"/>
        </p:nvGrpSpPr>
        <p:grpSpPr>
          <a:xfrm>
            <a:off x="468313" y="226142"/>
            <a:ext cx="8142959" cy="6167226"/>
            <a:chOff x="468313" y="226142"/>
            <a:chExt cx="8142959" cy="6167226"/>
          </a:xfrm>
        </p:grpSpPr>
        <p:sp>
          <p:nvSpPr>
            <p:cNvPr id="16" name="Rectangle 4"/>
            <p:cNvSpPr>
              <a:spLocks noChangeArrowheads="1"/>
            </p:cNvSpPr>
            <p:nvPr/>
          </p:nvSpPr>
          <p:spPr bwMode="auto">
            <a:xfrm flipH="1">
              <a:off x="468313" y="1307018"/>
              <a:ext cx="7020000" cy="5086350"/>
            </a:xfrm>
            <a:prstGeom prst="rect">
              <a:avLst/>
            </a:prstGeom>
            <a:solidFill>
              <a:schemeClr val="accent1">
                <a:lumMod val="40000"/>
                <a:lumOff val="60000"/>
              </a:schemeClr>
            </a:solidFill>
            <a:ln w="9525">
              <a:noFill/>
              <a:miter lim="800000"/>
              <a:headEnd/>
              <a:tailEnd/>
            </a:ln>
            <a:effectLst/>
          </p:spPr>
          <p:txBody>
            <a:bodyPr wrap="none" anchor="ctr"/>
            <a:lstStyle/>
            <a:p>
              <a:r>
                <a:rPr lang="en-GB" smtClean="0">
                  <a:solidFill>
                    <a:srgbClr val="595959"/>
                  </a:solidFill>
                </a:rPr>
                <a:t> </a:t>
              </a:r>
              <a:endParaRPr lang="en-GB" dirty="0">
                <a:solidFill>
                  <a:srgbClr val="595959"/>
                </a:solidFill>
              </a:endParaRPr>
            </a:p>
          </p:txBody>
        </p:sp>
        <p:sp>
          <p:nvSpPr>
            <p:cNvPr id="17" name="Rectangle 4"/>
            <p:cNvSpPr>
              <a:spLocks noChangeArrowheads="1"/>
            </p:cNvSpPr>
            <p:nvPr/>
          </p:nvSpPr>
          <p:spPr bwMode="auto">
            <a:xfrm flipH="1">
              <a:off x="1548072" y="226142"/>
              <a:ext cx="7063200" cy="5040000"/>
            </a:xfrm>
            <a:prstGeom prst="rect">
              <a:avLst/>
            </a:prstGeom>
            <a:solidFill>
              <a:schemeClr val="accent1">
                <a:lumMod val="60000"/>
                <a:lumOff val="40000"/>
              </a:schemeClr>
            </a:solidFill>
            <a:ln w="9525">
              <a:noFill/>
              <a:miter lim="800000"/>
              <a:headEnd/>
              <a:tailEnd/>
            </a:ln>
            <a:effectLst/>
          </p:spPr>
          <p:txBody>
            <a:bodyPr wrap="none" anchor="ctr"/>
            <a:lstStyle/>
            <a:p>
              <a:endParaRPr lang="en-GB">
                <a:solidFill>
                  <a:srgbClr val="595959"/>
                </a:solidFill>
              </a:endParaRPr>
            </a:p>
          </p:txBody>
        </p:sp>
        <p:sp>
          <p:nvSpPr>
            <p:cNvPr id="23" name="Rectangle 4"/>
            <p:cNvSpPr>
              <a:spLocks noChangeArrowheads="1"/>
            </p:cNvSpPr>
            <p:nvPr/>
          </p:nvSpPr>
          <p:spPr bwMode="auto">
            <a:xfrm flipH="1">
              <a:off x="1548072" y="1307018"/>
              <a:ext cx="5942197" cy="3960000"/>
            </a:xfrm>
            <a:prstGeom prst="rect">
              <a:avLst/>
            </a:prstGeom>
            <a:solidFill>
              <a:schemeClr val="accent1"/>
            </a:solidFill>
            <a:ln w="9525">
              <a:noFill/>
              <a:miter lim="800000"/>
              <a:headEnd/>
              <a:tailEnd/>
            </a:ln>
            <a:effectLst/>
          </p:spPr>
          <p:txBody>
            <a:bodyPr wrap="none" anchor="ctr"/>
            <a:lstStyle/>
            <a:p>
              <a:endParaRPr lang="en-GB">
                <a:solidFill>
                  <a:srgbClr val="595959"/>
                </a:solidFill>
              </a:endParaRPr>
            </a:p>
          </p:txBody>
        </p:sp>
        <p:pic>
          <p:nvPicPr>
            <p:cNvPr id="24" name="Picture 23" descr="Shell-2010-Pecten-RGBpc.wmf"/>
            <p:cNvPicPr>
              <a:picLocks noChangeAspect="1"/>
            </p:cNvPicPr>
            <p:nvPr/>
          </p:nvPicPr>
          <p:blipFill>
            <a:blip r:embed="rId2" cstate="print"/>
            <a:stretch>
              <a:fillRect/>
            </a:stretch>
          </p:blipFill>
          <p:spPr>
            <a:xfrm flipH="1">
              <a:off x="468313" y="290934"/>
              <a:ext cx="720000" cy="667868"/>
            </a:xfrm>
            <a:prstGeom prst="rect">
              <a:avLst/>
            </a:prstGeom>
            <a:noFill/>
          </p:spPr>
        </p:pic>
      </p:grpSp>
      <p:sp>
        <p:nvSpPr>
          <p:cNvPr id="28" name="Rectangle 2"/>
          <p:cNvSpPr>
            <a:spLocks noGrp="1" noChangeArrowheads="1"/>
          </p:cNvSpPr>
          <p:nvPr userDrawn="1">
            <p:ph type="ctrTitle"/>
          </p:nvPr>
        </p:nvSpPr>
        <p:spPr>
          <a:xfrm>
            <a:off x="1697782" y="1400847"/>
            <a:ext cx="5670000" cy="1206000"/>
          </a:xfrm>
          <a:noFill/>
        </p:spPr>
        <p:txBody>
          <a:bodyPr lIns="0" tIns="0" rIns="0"/>
          <a:lstStyle>
            <a:lvl1pPr>
              <a:defRPr kern="1200" cap="none" spc="0" baseline="0">
                <a:solidFill>
                  <a:schemeClr val="accent2"/>
                </a:solidFill>
                <a:latin typeface="+mj-lt"/>
                <a:cs typeface="Arial" pitchFamily="34" charset="0"/>
              </a:defRPr>
            </a:lvl1pPr>
          </a:lstStyle>
          <a:p>
            <a:r>
              <a:rPr lang="en-US" smtClean="0"/>
              <a:t>Click to edit Master title style</a:t>
            </a:r>
            <a:endParaRPr lang="en-GB" dirty="0"/>
          </a:p>
        </p:txBody>
      </p:sp>
      <p:sp>
        <p:nvSpPr>
          <p:cNvPr id="29" name="Rectangle 3"/>
          <p:cNvSpPr>
            <a:spLocks noGrp="1" noChangeArrowheads="1"/>
          </p:cNvSpPr>
          <p:nvPr userDrawn="1">
            <p:ph type="subTitle" idx="1"/>
          </p:nvPr>
        </p:nvSpPr>
        <p:spPr>
          <a:xfrm>
            <a:off x="1697782" y="2851342"/>
            <a:ext cx="2700000" cy="1620000"/>
          </a:xfrm>
        </p:spPr>
        <p:txBody>
          <a:bodyPr/>
          <a:lstStyle>
            <a:lvl1pPr marL="0" indent="0">
              <a:spcBef>
                <a:spcPct val="0"/>
              </a:spcBef>
              <a:buFont typeface="Wingdings" pitchFamily="2" charset="2"/>
              <a:buNone/>
              <a:defRPr sz="1600" baseline="0">
                <a:solidFill>
                  <a:schemeClr val="tx1"/>
                </a:solidFill>
                <a:latin typeface="+mn-lt"/>
                <a:cs typeface="Arial" pitchFamily="34" charset="0"/>
              </a:defRPr>
            </a:lvl1pPr>
          </a:lstStyle>
          <a:p>
            <a:r>
              <a:rPr lang="en-US" smtClean="0"/>
              <a:t>Click to edit Master subtitle style</a:t>
            </a:r>
            <a:endParaRPr lang="en-GB" dirty="0"/>
          </a:p>
        </p:txBody>
      </p:sp>
      <p:sp>
        <p:nvSpPr>
          <p:cNvPr id="32" name="Text Placeholder 31"/>
          <p:cNvSpPr>
            <a:spLocks noGrp="1"/>
          </p:cNvSpPr>
          <p:nvPr userDrawn="1">
            <p:ph type="body" sz="quarter" idx="10" hasCustomPrompt="1"/>
          </p:nvPr>
        </p:nvSpPr>
        <p:spPr>
          <a:xfrm>
            <a:off x="1697782" y="5357825"/>
            <a:ext cx="5760000" cy="216000"/>
          </a:xfrm>
        </p:spPr>
        <p:txBody>
          <a:bodyPr anchor="ctr" anchorCtr="0"/>
          <a:lstStyle>
            <a:lvl1pPr>
              <a:buNone/>
              <a:defRPr sz="1200">
                <a:latin typeface="+mn-lt"/>
              </a:defRPr>
            </a:lvl1pPr>
          </a:lstStyle>
          <a:p>
            <a:pPr lvl="0"/>
            <a:r>
              <a:rPr lang="en-US" dirty="0" smtClean="0"/>
              <a:t>Bas Kessels</a:t>
            </a:r>
            <a:endParaRPr lang="en-GB" dirty="0"/>
          </a:p>
        </p:txBody>
      </p:sp>
      <p:sp>
        <p:nvSpPr>
          <p:cNvPr id="33" name="Text Placeholder 31"/>
          <p:cNvSpPr>
            <a:spLocks noGrp="1"/>
          </p:cNvSpPr>
          <p:nvPr userDrawn="1">
            <p:ph type="body" sz="quarter" idx="11" hasCustomPrompt="1"/>
          </p:nvPr>
        </p:nvSpPr>
        <p:spPr>
          <a:xfrm>
            <a:off x="1697782" y="5627539"/>
            <a:ext cx="5760000" cy="216000"/>
          </a:xfrm>
        </p:spPr>
        <p:txBody>
          <a:bodyPr anchor="ctr" anchorCtr="0"/>
          <a:lstStyle>
            <a:lvl1pPr>
              <a:buNone/>
              <a:defRPr sz="1200">
                <a:latin typeface="+mn-lt"/>
              </a:defRPr>
            </a:lvl1pPr>
          </a:lstStyle>
          <a:p>
            <a:pPr lvl="0"/>
            <a:r>
              <a:rPr lang="en-US" dirty="0" smtClean="0"/>
              <a:t>Projects &amp; Technology – LNG New Markets</a:t>
            </a:r>
            <a:endParaRPr lang="en-GB" dirty="0"/>
          </a:p>
        </p:txBody>
      </p:sp>
      <p:sp>
        <p:nvSpPr>
          <p:cNvPr id="26" name="Text Box 11" descr="Text Box 11"/>
          <p:cNvSpPr txBox="1">
            <a:spLocks noChangeArrowheads="1"/>
          </p:cNvSpPr>
          <p:nvPr userDrawn="1"/>
        </p:nvSpPr>
        <p:spPr bwMode="auto">
          <a:xfrm>
            <a:off x="468313" y="6470359"/>
            <a:ext cx="2520000" cy="324000"/>
          </a:xfrm>
          <a:prstGeom prst="rect">
            <a:avLst/>
          </a:prstGeom>
          <a:solidFill>
            <a:schemeClr val="bg1"/>
          </a:solidFill>
          <a:ln w="9525" algn="ctr">
            <a:noFill/>
            <a:miter lim="800000"/>
            <a:headEnd/>
            <a:tailEnd/>
          </a:ln>
          <a:effectLst/>
        </p:spPr>
        <p:txBody>
          <a:bodyPr wrap="none" lIns="0" tIns="0" rIns="0" anchor="t" anchorCtr="0">
            <a:noAutofit/>
          </a:bodyPr>
          <a:lstStyle/>
          <a:p>
            <a:pPr>
              <a:defRPr/>
            </a:pPr>
            <a:r>
              <a:rPr lang="en-GB" sz="800" dirty="0" smtClean="0">
                <a:solidFill>
                  <a:srgbClr val="595959"/>
                </a:solidFill>
                <a:cs typeface="Arial" pitchFamily="34" charset="0"/>
              </a:rPr>
              <a:t>Copyright of Royal Dutch Shell plc</a:t>
            </a:r>
            <a:endParaRPr lang="en-GB" sz="800" dirty="0">
              <a:solidFill>
                <a:srgbClr val="595959"/>
              </a:solidFill>
              <a:cs typeface="Arial" pitchFamily="34" charset="0"/>
            </a:endParaRPr>
          </a:p>
        </p:txBody>
      </p:sp>
      <p:sp>
        <p:nvSpPr>
          <p:cNvPr id="27" name="Rectangle 6" descr="Rectangle 6"/>
          <p:cNvSpPr txBox="1">
            <a:spLocks noChangeArrowheads="1"/>
          </p:cNvSpPr>
          <p:nvPr userDrawn="1"/>
        </p:nvSpPr>
        <p:spPr bwMode="auto">
          <a:xfrm>
            <a:off x="8377293"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pPr>
              <a:defRPr/>
            </a:pPr>
            <a:fld id="{9C092D77-BF14-44D1-8E50-4F1EFB4AC40D}" type="slidenum">
              <a:rPr lang="en-GB" smtClean="0">
                <a:solidFill>
                  <a:srgbClr val="595959"/>
                </a:solidFill>
              </a:rPr>
              <a:pPr>
                <a:defRPr/>
              </a:pPr>
              <a:t>‹Nº›</a:t>
            </a:fld>
            <a:endParaRPr lang="en-GB" dirty="0">
              <a:solidFill>
                <a:srgbClr val="595959"/>
              </a:solidFill>
            </a:endParaRPr>
          </a:p>
        </p:txBody>
      </p:sp>
      <p:sp>
        <p:nvSpPr>
          <p:cNvPr id="30" name="Rectangle 4" descr="Rectangle 4"/>
          <p:cNvSpPr txBox="1">
            <a:spLocks noChangeArrowheads="1"/>
          </p:cNvSpPr>
          <p:nvPr userDrawn="1"/>
        </p:nvSpPr>
        <p:spPr bwMode="auto">
          <a:xfrm>
            <a:off x="7120048" y="6470359"/>
            <a:ext cx="1080000" cy="324000"/>
          </a:xfrm>
          <a:prstGeom prst="rect">
            <a:avLst/>
          </a:prstGeom>
          <a:solidFill>
            <a:schemeClr val="bg1"/>
          </a:solidFill>
          <a:ln w="9525">
            <a:noFill/>
            <a:miter lim="800000"/>
            <a:headEnd/>
            <a:tailEnd/>
          </a:ln>
          <a:effectLst/>
        </p:spPr>
        <p:txBody>
          <a:bodyPr vert="horz" wrap="none" lIns="0" tIns="0" rIns="0" bIns="45720" numCol="1" anchor="t" anchorCtr="0" compatLnSpc="1">
            <a:prstTxWarp prst="textNoShape">
              <a:avLst/>
            </a:prstTxWarp>
          </a:bodyPr>
          <a:lstStyle>
            <a:lvl1pPr algn="l">
              <a:defRPr sz="800">
                <a:solidFill>
                  <a:schemeClr val="tx1"/>
                </a:solidFill>
                <a:latin typeface="+mn-lt"/>
                <a:cs typeface="Arial" pitchFamily="34" charset="0"/>
              </a:defRPr>
            </a:lvl1pPr>
          </a:lstStyle>
          <a:p>
            <a:pPr algn="ctr">
              <a:defRPr/>
            </a:pPr>
            <a:r>
              <a:rPr lang="en-GB" dirty="0" smtClean="0">
                <a:solidFill>
                  <a:srgbClr val="595959"/>
                </a:solidFill>
              </a:rPr>
              <a:t>Oct 2012</a:t>
            </a:r>
            <a:endParaRPr lang="en-GB" dirty="0">
              <a:solidFill>
                <a:srgbClr val="595959"/>
              </a:solidFill>
            </a:endParaRPr>
          </a:p>
        </p:txBody>
      </p:sp>
      <p:sp>
        <p:nvSpPr>
          <p:cNvPr id="31" name="Text Box 11" descr="CONFIDENTIAL_TAG_0xFFEE"/>
          <p:cNvSpPr txBox="1">
            <a:spLocks noChangeArrowheads="1"/>
          </p:cNvSpPr>
          <p:nvPr userDrawn="1"/>
        </p:nvSpPr>
        <p:spPr bwMode="auto">
          <a:xfrm>
            <a:off x="5862803" y="6470649"/>
            <a:ext cx="1080000" cy="169277"/>
          </a:xfrm>
          <a:prstGeom prst="rect">
            <a:avLst/>
          </a:prstGeom>
          <a:noFill/>
          <a:ln w="9525" algn="ctr">
            <a:noFill/>
            <a:miter lim="800000"/>
            <a:headEnd/>
            <a:tailEnd/>
          </a:ln>
          <a:effectLst/>
        </p:spPr>
        <p:txBody>
          <a:bodyPr lIns="0" tIns="0" rIns="0" anchor="t" anchorCtr="0">
            <a:spAutoFit/>
          </a:bodyPr>
          <a:lstStyle/>
          <a:p>
            <a:pPr algn="ctr">
              <a:defRPr/>
            </a:pPr>
            <a:r>
              <a:rPr lang="en-GB" sz="800" dirty="0" smtClean="0">
                <a:solidFill>
                  <a:srgbClr val="D42E12"/>
                </a:solidFill>
              </a:rPr>
              <a:t>RESTRICTED</a:t>
            </a:r>
            <a:endParaRPr lang="en-GB" sz="800" dirty="0">
              <a:solidFill>
                <a:srgbClr val="D42E12"/>
              </a:solidFil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1 Line Heading and Bullets">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US" sz="2400" b="1" dirty="0" smtClean="0">
              <a:solidFill>
                <a:srgbClr val="999999"/>
              </a:solidFill>
              <a:latin typeface="Futura"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 1 Line Heading and Bullets">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US" sz="2400" b="1" dirty="0" smtClean="0">
              <a:solidFill>
                <a:srgbClr val="999999"/>
              </a:solidFill>
              <a:latin typeface="Futura"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1350"/>
          </a:xfrm>
        </p:spPr>
        <p:txBody>
          <a:bodyPr/>
          <a:lstStyle>
            <a:lvl1pPr marL="269875" indent="-269875">
              <a:lnSpc>
                <a:spcPct val="120000"/>
              </a:lnSpc>
              <a:buSzPct val="75000"/>
              <a:buFontTx/>
              <a:buBlip>
                <a:blip r:embed="rId2"/>
              </a:buBlip>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3"/>
          <p:cNvSpPr>
            <a:spLocks noGrp="1"/>
          </p:cNvSpPr>
          <p:nvPr userDrawn="1">
            <p:ph type="ftr" sz="quarter" idx="3"/>
          </p:nvPr>
        </p:nvSpPr>
        <p:spPr>
          <a:xfrm>
            <a:off x="3489323" y="6470359"/>
            <a:ext cx="2520000" cy="324000"/>
          </a:xfrm>
          <a:prstGeom prst="rect">
            <a:avLst/>
          </a:prstGeom>
        </p:spPr>
        <p:txBody>
          <a:bodyPr lIns="0" tIns="0" rIns="0" bIns="0"/>
          <a:lstStyle>
            <a:lvl1pPr>
              <a:defRPr sz="800"/>
            </a:lvl1pPr>
          </a:lstStyle>
          <a:p>
            <a:pPr>
              <a:defRPr/>
            </a:pPr>
            <a:r>
              <a:rPr lang="en-GB" dirty="0" smtClean="0">
                <a:solidFill>
                  <a:srgbClr val="595959"/>
                </a:solidFill>
              </a:rPr>
              <a:t>Footer: Title may be placed here or disclaimer if required. May sit up to two lines in depth.</a:t>
            </a:r>
            <a:endParaRPr lang="en-US" dirty="0">
              <a:solidFill>
                <a:srgbClr val="595959"/>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2 Line Heading and Bullets">
    <p:spTree>
      <p:nvGrpSpPr>
        <p:cNvPr id="1" name=""/>
        <p:cNvGrpSpPr/>
        <p:nvPr/>
      </p:nvGrpSpPr>
      <p:grpSpPr>
        <a:xfrm>
          <a:off x="0" y="0"/>
          <a:ext cx="0" cy="0"/>
          <a:chOff x="0" y="0"/>
          <a:chExt cx="0" cy="0"/>
        </a:xfrm>
      </p:grpSpPr>
      <p:sp>
        <p:nvSpPr>
          <p:cNvPr id="9"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US" sz="2400" b="1" dirty="0" smtClean="0">
              <a:solidFill>
                <a:srgbClr val="999999"/>
              </a:solidFill>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44" name="Text Placeholder 43"/>
          <p:cNvSpPr>
            <a:spLocks noGrp="1"/>
          </p:cNvSpPr>
          <p:nvPr>
            <p:ph type="body" sz="quarter" idx="10"/>
          </p:nvPr>
        </p:nvSpPr>
        <p:spPr>
          <a:xfrm>
            <a:off x="904875" y="1310400"/>
            <a:ext cx="7772400"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Rectangle 6"/>
          <p:cNvSpPr>
            <a:spLocks noGrp="1" noChangeArrowheads="1"/>
          </p:cNvSpPr>
          <p:nvPr>
            <p:ph type="sldNum" sz="quarter" idx="4"/>
          </p:nvPr>
        </p:nvSpPr>
        <p:spPr bwMode="auto">
          <a:xfrm>
            <a:off x="8429651" y="6550025"/>
            <a:ext cx="266673" cy="169277"/>
          </a:xfrm>
          <a:prstGeom prst="rect">
            <a:avLst/>
          </a:prstGeom>
          <a:noFill/>
          <a:ln w="9525">
            <a:noFill/>
            <a:miter lim="800000"/>
            <a:headEnd/>
            <a:tailEnd/>
          </a:ln>
          <a:effectLst/>
        </p:spPr>
        <p:txBody>
          <a:bodyPr vert="horz" wrap="none" lIns="0" tIns="0" rIns="0" bIns="45720" numCol="1" anchor="b" anchorCtr="0" compatLnSpc="1">
            <a:prstTxWarp prst="textNoShape">
              <a:avLst/>
            </a:prstTxWarp>
          </a:bodyPr>
          <a:lstStyle>
            <a:lvl1pPr algn="r">
              <a:defRPr sz="800">
                <a:solidFill>
                  <a:schemeClr val="bg2"/>
                </a:solidFill>
                <a:latin typeface="+mn-lt"/>
                <a:cs typeface="Arial" pitchFamily="34" charset="0"/>
              </a:defRPr>
            </a:lvl1pPr>
          </a:lstStyle>
          <a:p>
            <a:fld id="{D32BAE6A-B452-4007-8177-56DD051636F9}" type="slidenum">
              <a:rPr lang="en-US" smtClean="0">
                <a:solidFill>
                  <a:srgbClr val="CCCCCC"/>
                </a:solidFill>
              </a:rPr>
              <a:pPr/>
              <a:t>‹Nº›</a:t>
            </a:fld>
            <a:endParaRPr lang="en-US" dirty="0">
              <a:solidFill>
                <a:srgbClr val="CCCCCC"/>
              </a:solidFill>
            </a:endParaRPr>
          </a:p>
        </p:txBody>
      </p:sp>
      <p:sp>
        <p:nvSpPr>
          <p:cNvPr id="10" name="Footer Placeholder 3"/>
          <p:cNvSpPr>
            <a:spLocks noGrp="1"/>
          </p:cNvSpPr>
          <p:nvPr userDrawn="1">
            <p:ph type="ftr" sz="quarter" idx="3"/>
          </p:nvPr>
        </p:nvSpPr>
        <p:spPr>
          <a:xfrm>
            <a:off x="3489323" y="6470359"/>
            <a:ext cx="2520000" cy="324000"/>
          </a:xfrm>
          <a:prstGeom prst="rect">
            <a:avLst/>
          </a:prstGeom>
        </p:spPr>
        <p:txBody>
          <a:bodyPr lIns="0" tIns="0" rIns="0" bIns="0"/>
          <a:lstStyle>
            <a:lvl1pPr>
              <a:defRPr sz="800"/>
            </a:lvl1pPr>
          </a:lstStyle>
          <a:p>
            <a:pPr>
              <a:defRPr/>
            </a:pPr>
            <a:r>
              <a:rPr lang="en-GB" dirty="0" smtClean="0">
                <a:solidFill>
                  <a:srgbClr val="595959"/>
                </a:solidFill>
              </a:rPr>
              <a:t>Footer: Title may be placed here or disclaimer if required. May sit up to two lines in depth.</a:t>
            </a:r>
            <a:endParaRPr lang="en-US" dirty="0">
              <a:solidFill>
                <a:srgbClr val="595959"/>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1 Line Heading and 2 Column Bullets">
    <p:spTree>
      <p:nvGrpSpPr>
        <p:cNvPr id="1" name=""/>
        <p:cNvGrpSpPr/>
        <p:nvPr/>
      </p:nvGrpSpPr>
      <p:grpSpPr>
        <a:xfrm>
          <a:off x="0" y="0"/>
          <a:ext cx="0" cy="0"/>
          <a:chOff x="0" y="0"/>
          <a:chExt cx="0" cy="0"/>
        </a:xfrm>
      </p:grpSpPr>
      <p:sp>
        <p:nvSpPr>
          <p:cNvPr id="11"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US" sz="2400" b="1" dirty="0" smtClean="0">
              <a:solidFill>
                <a:srgbClr val="999999"/>
              </a:solidFill>
              <a:latin typeface="Futura"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10" name="Content Placeholder 14"/>
          <p:cNvSpPr>
            <a:spLocks noGrp="1"/>
          </p:cNvSpPr>
          <p:nvPr>
            <p:ph sz="quarter" idx="13"/>
          </p:nvPr>
        </p:nvSpPr>
        <p:spPr>
          <a:xfrm>
            <a:off x="4945062" y="1310400"/>
            <a:ext cx="3732213" cy="5072400"/>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43"/>
          <p:cNvSpPr>
            <a:spLocks noGrp="1"/>
          </p:cNvSpPr>
          <p:nvPr>
            <p:ph type="body" sz="quarter" idx="11"/>
          </p:nvPr>
        </p:nvSpPr>
        <p:spPr>
          <a:xfrm>
            <a:off x="900592" y="1310400"/>
            <a:ext cx="3738563"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3"/>
          <p:cNvSpPr>
            <a:spLocks noGrp="1"/>
          </p:cNvSpPr>
          <p:nvPr userDrawn="1">
            <p:ph type="ftr" sz="quarter" idx="3"/>
          </p:nvPr>
        </p:nvSpPr>
        <p:spPr>
          <a:xfrm>
            <a:off x="3489323" y="6470359"/>
            <a:ext cx="2520000" cy="324000"/>
          </a:xfrm>
          <a:prstGeom prst="rect">
            <a:avLst/>
          </a:prstGeom>
        </p:spPr>
        <p:txBody>
          <a:bodyPr lIns="0" tIns="0" rIns="0" bIns="0"/>
          <a:lstStyle>
            <a:lvl1pPr>
              <a:defRPr sz="800"/>
            </a:lvl1pPr>
          </a:lstStyle>
          <a:p>
            <a:pPr>
              <a:defRPr/>
            </a:pPr>
            <a:r>
              <a:rPr lang="en-GB" dirty="0" smtClean="0">
                <a:solidFill>
                  <a:srgbClr val="595959"/>
                </a:solidFill>
              </a:rPr>
              <a:t>Footer: Title may be placed here or disclaimer if required. May sit up to two lines in depth.</a:t>
            </a:r>
            <a:endParaRPr lang="en-US" dirty="0">
              <a:solidFill>
                <a:srgbClr val="595959"/>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2 Line Heading and 2 Column Bullets">
    <p:spTree>
      <p:nvGrpSpPr>
        <p:cNvPr id="1" name=""/>
        <p:cNvGrpSpPr/>
        <p:nvPr/>
      </p:nvGrpSpPr>
      <p:grpSpPr>
        <a:xfrm>
          <a:off x="0" y="0"/>
          <a:ext cx="0" cy="0"/>
          <a:chOff x="0" y="0"/>
          <a:chExt cx="0" cy="0"/>
        </a:xfrm>
      </p:grpSpPr>
      <p:sp>
        <p:nvSpPr>
          <p:cNvPr id="11"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US" sz="2400" b="1" dirty="0" smtClean="0">
              <a:solidFill>
                <a:srgbClr val="999999"/>
              </a:solidFill>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a:solidFill>
                  <a:schemeClr val="accent2"/>
                </a:solidFill>
              </a:defRPr>
            </a:lvl1pPr>
          </a:lstStyle>
          <a:p>
            <a:pPr lvl="0"/>
            <a:r>
              <a:rPr lang="en-US" smtClean="0"/>
              <a:t>Click to edit Master title style</a:t>
            </a:r>
            <a:endParaRPr lang="en-US" dirty="0" smtClean="0"/>
          </a:p>
        </p:txBody>
      </p:sp>
      <p:sp>
        <p:nvSpPr>
          <p:cNvPr id="12" name="Content Placeholder 14"/>
          <p:cNvSpPr>
            <a:spLocks noGrp="1"/>
          </p:cNvSpPr>
          <p:nvPr>
            <p:ph sz="quarter" idx="13"/>
          </p:nvPr>
        </p:nvSpPr>
        <p:spPr>
          <a:xfrm>
            <a:off x="4945062" y="1310400"/>
            <a:ext cx="3732213" cy="5072400"/>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43"/>
          <p:cNvSpPr>
            <a:spLocks noGrp="1"/>
          </p:cNvSpPr>
          <p:nvPr>
            <p:ph type="body" sz="quarter" idx="11"/>
          </p:nvPr>
        </p:nvSpPr>
        <p:spPr>
          <a:xfrm>
            <a:off x="900592" y="1310400"/>
            <a:ext cx="3738563" cy="5073312"/>
          </a:xfrm>
        </p:spPr>
        <p:txBody>
          <a:bodyPr/>
          <a:lstStyle>
            <a:lvl1pPr>
              <a:lnSpc>
                <a:spcPct val="120000"/>
              </a:lnSpc>
              <a:defRPr/>
            </a:lvl1pPr>
            <a:lvl2pPr>
              <a:lnSpc>
                <a:spcPct val="120000"/>
              </a:lnSpc>
              <a:defRPr/>
            </a:lvl2pPr>
            <a:lvl3pPr>
              <a:lnSpc>
                <a:spcPct val="120000"/>
              </a:lnSpc>
              <a:defRPr/>
            </a:lvl3pPr>
            <a:lvl4pPr>
              <a:lnSpc>
                <a:spcPct val="120000"/>
              </a:lnSpc>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3"/>
          <p:cNvSpPr>
            <a:spLocks noGrp="1"/>
          </p:cNvSpPr>
          <p:nvPr userDrawn="1">
            <p:ph type="ftr" sz="quarter" idx="3"/>
          </p:nvPr>
        </p:nvSpPr>
        <p:spPr>
          <a:xfrm>
            <a:off x="3489323" y="6470359"/>
            <a:ext cx="2520000" cy="324000"/>
          </a:xfrm>
          <a:prstGeom prst="rect">
            <a:avLst/>
          </a:prstGeom>
        </p:spPr>
        <p:txBody>
          <a:bodyPr lIns="0" tIns="0" rIns="0" bIns="0"/>
          <a:lstStyle>
            <a:lvl1pPr>
              <a:defRPr sz="800"/>
            </a:lvl1pPr>
          </a:lstStyle>
          <a:p>
            <a:pPr>
              <a:defRPr/>
            </a:pPr>
            <a:r>
              <a:rPr lang="en-GB" dirty="0" smtClean="0">
                <a:solidFill>
                  <a:srgbClr val="595959"/>
                </a:solidFill>
              </a:rPr>
              <a:t>Footer: Title may be placed here or disclaimer if required. May sit up to two lines in depth.</a:t>
            </a:r>
            <a:endParaRPr lang="en-US" dirty="0">
              <a:solidFill>
                <a:srgbClr val="595959"/>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8" name="Picture 7" descr="C:\Users\KZ1058\AppData\Local\Microsoft\Windows\Temporary Internet Files\Content.Outlook\ADWZTOLY\1_New IGU logo.jpg"/>
          <p:cNvPicPr/>
          <p:nvPr userDrawn="1"/>
        </p:nvPicPr>
        <p:blipFill>
          <a:blip r:embed="rId2" cstate="print"/>
          <a:srcRect/>
          <a:stretch>
            <a:fillRect/>
          </a:stretch>
        </p:blipFill>
        <p:spPr bwMode="auto">
          <a:xfrm>
            <a:off x="0" y="6172200"/>
            <a:ext cx="914400" cy="685800"/>
          </a:xfrm>
          <a:prstGeom prst="rect">
            <a:avLst/>
          </a:prstGeom>
          <a:noFill/>
          <a:ln w="9525">
            <a:noFill/>
            <a:miter lim="800000"/>
            <a:headEnd/>
            <a:tailEnd/>
          </a:ln>
        </p:spPr>
      </p:pic>
      <p:sp>
        <p:nvSpPr>
          <p:cNvPr id="2" name="Title 1"/>
          <p:cNvSpPr>
            <a:spLocks noGrp="1"/>
          </p:cNvSpPr>
          <p:nvPr>
            <p:ph type="title"/>
          </p:nvPr>
        </p:nvSpPr>
        <p:spPr>
          <a:xfrm>
            <a:off x="0" y="228600"/>
            <a:ext cx="8229600" cy="609600"/>
          </a:xfrm>
          <a:solidFill>
            <a:srgbClr val="0066FF"/>
          </a:solidFill>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tx1">
                    <a:lumMod val="65000"/>
                    <a:lumOff val="35000"/>
                  </a:schemeClr>
                </a:solidFill>
              </a:defRPr>
            </a:lvl1pPr>
          </a:lstStyle>
          <a:p>
            <a:r>
              <a:rPr lang="en-US" smtClean="0">
                <a:solidFill>
                  <a:prstClr val="black">
                    <a:lumMod val="65000"/>
                    <a:lumOff val="35000"/>
                  </a:prstClr>
                </a:solidFill>
              </a:rPr>
              <a:t>PGC-D3 Small Scale</a:t>
            </a:r>
            <a:endParaRPr lang="en-US" dirty="0">
              <a:solidFill>
                <a:prstClr val="black">
                  <a:lumMod val="65000"/>
                  <a:lumOff val="35000"/>
                </a:prstClr>
              </a:solidFill>
            </a:endParaRPr>
          </a:p>
        </p:txBody>
      </p:sp>
      <p:pic>
        <p:nvPicPr>
          <p:cNvPr id="7" name="Picture 3" descr="C:\Apps\2012\IGU 2012-2015\Welcome Poster\image_preview.jpg"/>
          <p:cNvPicPr>
            <a:picLocks noChangeAspect="1" noChangeArrowheads="1"/>
          </p:cNvPicPr>
          <p:nvPr userDrawn="1"/>
        </p:nvPicPr>
        <p:blipFill>
          <a:blip r:embed="rId3" cstate="print"/>
          <a:srcRect/>
          <a:stretch>
            <a:fillRect/>
          </a:stretch>
        </p:blipFill>
        <p:spPr bwMode="auto">
          <a:xfrm>
            <a:off x="8341056" y="6052135"/>
            <a:ext cx="762000" cy="737625"/>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pic>
        <p:nvPicPr>
          <p:cNvPr id="1027" name="Picture 3" descr="C:\Apps\2012\IGU 2012-2015\Welcome Poster\image_preview.jpg"/>
          <p:cNvPicPr>
            <a:picLocks noChangeAspect="1" noChangeArrowheads="1"/>
          </p:cNvPicPr>
          <p:nvPr userDrawn="1"/>
        </p:nvPicPr>
        <p:blipFill>
          <a:blip r:embed="rId2" cstate="print"/>
          <a:srcRect/>
          <a:stretch>
            <a:fillRect/>
          </a:stretch>
        </p:blipFill>
        <p:spPr bwMode="auto">
          <a:xfrm>
            <a:off x="7467600" y="-1"/>
            <a:ext cx="1676400" cy="1932451"/>
          </a:xfrm>
          <a:prstGeom prst="rect">
            <a:avLst/>
          </a:prstGeom>
          <a:noFill/>
        </p:spPr>
      </p:pic>
      <p:pic>
        <p:nvPicPr>
          <p:cNvPr id="10" name="Picture 9" descr="C:\Users\KZ1058\AppData\Local\Microsoft\Windows\Temporary Internet Files\Content.Outlook\ADWZTOLY\1_New IGU logo.jpg"/>
          <p:cNvPicPr/>
          <p:nvPr userDrawn="1"/>
        </p:nvPicPr>
        <p:blipFill>
          <a:blip r:embed="rId3" cstate="print"/>
          <a:srcRect/>
          <a:stretch>
            <a:fillRect/>
          </a:stretch>
        </p:blipFill>
        <p:spPr bwMode="auto">
          <a:xfrm>
            <a:off x="0" y="228600"/>
            <a:ext cx="2057400" cy="1295400"/>
          </a:xfrm>
          <a:prstGeom prst="rect">
            <a:avLst/>
          </a:prstGeom>
          <a:noFill/>
          <a:ln w="9525">
            <a:noFill/>
            <a:miter lim="800000"/>
            <a:headEnd/>
            <a:tailEnd/>
          </a:ln>
        </p:spPr>
      </p:pic>
      <p:pic>
        <p:nvPicPr>
          <p:cNvPr id="11" name="Picture 3" descr="C:\Apps\2012\IGU 2012-2015\Welcome Poster\IGU Website Image.png"/>
          <p:cNvPicPr>
            <a:picLocks noChangeAspect="1" noChangeArrowheads="1"/>
          </p:cNvPicPr>
          <p:nvPr userDrawn="1"/>
        </p:nvPicPr>
        <p:blipFill>
          <a:blip r:embed="rId4" cstate="print"/>
          <a:srcRect r="48115" b="49594"/>
          <a:stretch>
            <a:fillRect/>
          </a:stretch>
        </p:blipFill>
        <p:spPr bwMode="auto">
          <a:xfrm>
            <a:off x="5410200" y="4137512"/>
            <a:ext cx="3733800" cy="2720488"/>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Users\KZ1058\AppData\Local\Microsoft\Windows\Temporary Internet Files\Content.Outlook\ADWZTOLY\1_New IGU logo.jpg"/>
          <p:cNvPicPr/>
          <p:nvPr userDrawn="1"/>
        </p:nvPicPr>
        <p:blipFill>
          <a:blip r:embed="rId2" cstate="print"/>
          <a:srcRect/>
          <a:stretch>
            <a:fillRect/>
          </a:stretch>
        </p:blipFill>
        <p:spPr bwMode="auto">
          <a:xfrm>
            <a:off x="0" y="6172200"/>
            <a:ext cx="914400" cy="685800"/>
          </a:xfrm>
          <a:prstGeom prst="rect">
            <a:avLst/>
          </a:prstGeom>
          <a:noFill/>
          <a:ln w="9525">
            <a:noFill/>
            <a:miter lim="800000"/>
            <a:headEnd/>
            <a:tailEnd/>
          </a:ln>
        </p:spPr>
      </p:pic>
      <p:sp>
        <p:nvSpPr>
          <p:cNvPr id="2" name="Title 1"/>
          <p:cNvSpPr>
            <a:spLocks noGrp="1"/>
          </p:cNvSpPr>
          <p:nvPr>
            <p:ph type="title"/>
          </p:nvPr>
        </p:nvSpPr>
        <p:spPr>
          <a:xfrm>
            <a:off x="0" y="228600"/>
            <a:ext cx="8229600" cy="609600"/>
          </a:xfrm>
          <a:solidFill>
            <a:srgbClr val="0066FF"/>
          </a:solidFill>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r>
              <a:rPr lang="en-US" smtClean="0"/>
              <a:t>PGC-D3 Small Scale</a:t>
            </a:r>
            <a:endParaRPr lang="en-US" dirty="0"/>
          </a:p>
        </p:txBody>
      </p:sp>
      <p:pic>
        <p:nvPicPr>
          <p:cNvPr id="7" name="Picture 3" descr="C:\Apps\2012\IGU 2012-2015\Welcome Poster\image_preview.jpg"/>
          <p:cNvPicPr>
            <a:picLocks noChangeAspect="1" noChangeArrowheads="1"/>
          </p:cNvPicPr>
          <p:nvPr userDrawn="1"/>
        </p:nvPicPr>
        <p:blipFill>
          <a:blip r:embed="rId3" cstate="print"/>
          <a:srcRect/>
          <a:stretch>
            <a:fillRect/>
          </a:stretch>
        </p:blipFill>
        <p:spPr bwMode="auto">
          <a:xfrm>
            <a:off x="8341056" y="6052135"/>
            <a:ext cx="762000" cy="737625"/>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Users\KZ1058\AppData\Local\Microsoft\Windows\Temporary Internet Files\Content.Outlook\ADWZTOLY\1_New IGU logo.jpg"/>
          <p:cNvPicPr/>
          <p:nvPr userDrawn="1"/>
        </p:nvPicPr>
        <p:blipFill>
          <a:blip r:embed="rId2" cstate="print"/>
          <a:srcRect/>
          <a:stretch>
            <a:fillRect/>
          </a:stretch>
        </p:blipFill>
        <p:spPr bwMode="auto">
          <a:xfrm>
            <a:off x="0" y="6172200"/>
            <a:ext cx="914400" cy="685800"/>
          </a:xfrm>
          <a:prstGeom prst="rect">
            <a:avLst/>
          </a:prstGeom>
          <a:noFill/>
          <a:ln w="9525">
            <a:noFill/>
            <a:miter lim="800000"/>
            <a:headEnd/>
            <a:tailEnd/>
          </a:ln>
        </p:spPr>
      </p:pic>
      <p:sp>
        <p:nvSpPr>
          <p:cNvPr id="2" name="Title 1"/>
          <p:cNvSpPr>
            <a:spLocks noGrp="1"/>
          </p:cNvSpPr>
          <p:nvPr>
            <p:ph type="title"/>
          </p:nvPr>
        </p:nvSpPr>
        <p:spPr>
          <a:xfrm>
            <a:off x="0" y="228600"/>
            <a:ext cx="8229600" cy="609600"/>
          </a:xfrm>
          <a:solidFill>
            <a:srgbClr val="0066FF"/>
          </a:solidFill>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solidFill>
                  <a:schemeClr val="tx1">
                    <a:lumMod val="65000"/>
                    <a:lumOff val="35000"/>
                  </a:schemeClr>
                </a:solidFill>
              </a:defRPr>
            </a:lvl1pPr>
          </a:lstStyle>
          <a:p>
            <a:r>
              <a:rPr lang="en-US" smtClean="0">
                <a:solidFill>
                  <a:prstClr val="black">
                    <a:lumMod val="65000"/>
                    <a:lumOff val="35000"/>
                  </a:prstClr>
                </a:solidFill>
              </a:rPr>
              <a:t>PGC-D3 Small Scale</a:t>
            </a:r>
            <a:endParaRPr lang="en-US" dirty="0">
              <a:solidFill>
                <a:prstClr val="black">
                  <a:lumMod val="65000"/>
                  <a:lumOff val="35000"/>
                </a:prstClr>
              </a:solidFill>
            </a:endParaRPr>
          </a:p>
        </p:txBody>
      </p:sp>
      <p:pic>
        <p:nvPicPr>
          <p:cNvPr id="7" name="Picture 3" descr="C:\Apps\2012\IGU 2012-2015\Welcome Poster\image_preview.jpg"/>
          <p:cNvPicPr>
            <a:picLocks noChangeAspect="1" noChangeArrowheads="1"/>
          </p:cNvPicPr>
          <p:nvPr userDrawn="1"/>
        </p:nvPicPr>
        <p:blipFill>
          <a:blip r:embed="rId3" cstate="print"/>
          <a:srcRect/>
          <a:stretch>
            <a:fillRect/>
          </a:stretch>
        </p:blipFill>
        <p:spPr bwMode="auto">
          <a:xfrm>
            <a:off x="8341056" y="6052135"/>
            <a:ext cx="762000" cy="737625"/>
          </a:xfrm>
          <a:prstGeom prst="rect">
            <a:avLst/>
          </a:prstGeom>
          <a:noFill/>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4"/>
          <p:cNvSpPr>
            <a:spLocks noChangeArrowheads="1"/>
          </p:cNvSpPr>
          <p:nvPr/>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eaLnBrk="0" fontAlgn="base" hangingPunct="0">
              <a:lnSpc>
                <a:spcPct val="90000"/>
              </a:lnSpc>
              <a:spcBef>
                <a:spcPct val="0"/>
              </a:spcBef>
              <a:spcAft>
                <a:spcPct val="0"/>
              </a:spcAft>
            </a:pPr>
            <a:endParaRPr lang="en-US" sz="2400" b="1" dirty="0" smtClean="0">
              <a:solidFill>
                <a:srgbClr val="999999"/>
              </a:solidFill>
              <a:latin typeface="Futura" pitchFamily="18" charset="0"/>
            </a:endParaRPr>
          </a:p>
        </p:txBody>
      </p:sp>
      <p:sp>
        <p:nvSpPr>
          <p:cNvPr id="15" name="Rectangle 3"/>
          <p:cNvSpPr>
            <a:spLocks noGrp="1" noChangeArrowheads="1"/>
          </p:cNvSpPr>
          <p:nvPr>
            <p:ph type="body" idx="1"/>
          </p:nvPr>
        </p:nvSpPr>
        <p:spPr bwMode="auto">
          <a:xfrm>
            <a:off x="900113" y="1310400"/>
            <a:ext cx="7747176" cy="50713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Rectangle 2"/>
          <p:cNvSpPr>
            <a:spLocks noGrp="1" noChangeArrowheads="1"/>
          </p:cNvSpPr>
          <p:nvPr>
            <p:ph type="title"/>
          </p:nvPr>
        </p:nvSpPr>
        <p:spPr bwMode="auto">
          <a:xfrm>
            <a:off x="900112" y="295253"/>
            <a:ext cx="7700963" cy="419103"/>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smtClean="0"/>
          </a:p>
        </p:txBody>
      </p:sp>
      <p:sp>
        <p:nvSpPr>
          <p:cNvPr id="24" name="Rectangle 6" descr="Rectangle 6"/>
          <p:cNvSpPr txBox="1">
            <a:spLocks noChangeArrowheads="1"/>
          </p:cNvSpPr>
          <p:nvPr/>
        </p:nvSpPr>
        <p:spPr bwMode="auto">
          <a:xfrm>
            <a:off x="8377293"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pPr>
              <a:defRPr/>
            </a:pPr>
            <a:fld id="{9C092D77-BF14-44D1-8E50-4F1EFB4AC40D}" type="slidenum">
              <a:rPr lang="en-GB" smtClean="0">
                <a:solidFill>
                  <a:srgbClr val="595959"/>
                </a:solidFill>
              </a:rPr>
              <a:pPr>
                <a:defRPr/>
              </a:pPr>
              <a:t>‹Nº›</a:t>
            </a:fld>
            <a:endParaRPr lang="en-GB" dirty="0">
              <a:solidFill>
                <a:srgbClr val="595959"/>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03" r:id="rId7"/>
  </p:sldLayoutIdLst>
  <p:transition>
    <p:fade/>
  </p:transition>
  <p:hf hdr="0"/>
  <p:txStyles>
    <p:titleStyle>
      <a:lvl1pPr algn="l" defTabSz="914400" rtl="0" eaLnBrk="1" latinLnBrk="0" hangingPunct="1">
        <a:spcBef>
          <a:spcPct val="0"/>
        </a:spcBef>
        <a:buNone/>
        <a:defRPr sz="2400" b="1" kern="1200" cap="none" baseline="0">
          <a:solidFill>
            <a:schemeClr val="accent2"/>
          </a:solidFill>
          <a:latin typeface="+mj-lt"/>
          <a:ea typeface="+mj-ea"/>
          <a:cs typeface="+mj-cs"/>
        </a:defRPr>
      </a:lvl1pPr>
    </p:titleStyle>
    <p:bodyStyle>
      <a:lvl1pPr marL="265113" indent="-265113" algn="l" defTabSz="914400" rtl="0" eaLnBrk="1" latinLnBrk="0" hangingPunct="1">
        <a:lnSpc>
          <a:spcPct val="140000"/>
        </a:lnSpc>
        <a:spcBef>
          <a:spcPts val="0"/>
        </a:spcBef>
        <a:spcAft>
          <a:spcPts val="600"/>
        </a:spcAft>
        <a:buClr>
          <a:schemeClr val="accent2"/>
        </a:buClr>
        <a:buSzPct val="75000"/>
        <a:buFontTx/>
        <a:buBlip>
          <a:blip r:embed="rId9"/>
        </a:buBlip>
        <a:defRPr sz="2000" kern="1200" baseline="0">
          <a:solidFill>
            <a:schemeClr val="tx1"/>
          </a:solidFill>
          <a:latin typeface="+mn-lt"/>
          <a:ea typeface="+mn-ea"/>
          <a:cs typeface="+mn-cs"/>
        </a:defRPr>
      </a:lvl1pPr>
      <a:lvl2pPr marL="447675" indent="-180975" algn="l" defTabSz="914400" rtl="0" eaLnBrk="1" latinLnBrk="0" hangingPunct="1">
        <a:lnSpc>
          <a:spcPct val="140000"/>
        </a:lnSpc>
        <a:spcBef>
          <a:spcPts val="0"/>
        </a:spcBef>
        <a:spcAft>
          <a:spcPts val="600"/>
        </a:spcAft>
        <a:buClr>
          <a:schemeClr val="tx1"/>
        </a:buClr>
        <a:buSzPct val="75000"/>
        <a:buFont typeface="Wingdings" pitchFamily="2" charset="2"/>
        <a:buChar char="n"/>
        <a:defRPr sz="2000" b="0" kern="1200" baseline="0">
          <a:solidFill>
            <a:schemeClr val="tx1"/>
          </a:solidFill>
          <a:latin typeface="+mn-lt"/>
          <a:ea typeface="+mn-ea"/>
          <a:cs typeface="+mn-cs"/>
        </a:defRPr>
      </a:lvl2pPr>
      <a:lvl3pPr marL="895350" indent="-180975" algn="l" defTabSz="914400" rtl="0" eaLnBrk="1" latinLnBrk="0" hangingPunct="1">
        <a:lnSpc>
          <a:spcPct val="140000"/>
        </a:lnSpc>
        <a:spcBef>
          <a:spcPts val="0"/>
        </a:spcBef>
        <a:spcAft>
          <a:spcPts val="600"/>
        </a:spcAft>
        <a:buClr>
          <a:schemeClr val="tx1"/>
        </a:buClr>
        <a:buSzPct val="75000"/>
        <a:buFont typeface="Wingdings" pitchFamily="2" charset="2"/>
        <a:buChar char="n"/>
        <a:defRPr sz="1600" b="0" kern="1200" baseline="0">
          <a:solidFill>
            <a:schemeClr val="tx1"/>
          </a:solidFill>
          <a:latin typeface="+mn-lt"/>
          <a:ea typeface="+mn-ea"/>
          <a:cs typeface="+mn-cs"/>
        </a:defRPr>
      </a:lvl3pPr>
      <a:lvl4pPr marL="1257300" indent="-180975" algn="l" defTabSz="914400" rtl="0" eaLnBrk="1" latinLnBrk="0" hangingPunct="1">
        <a:lnSpc>
          <a:spcPct val="140000"/>
        </a:lnSpc>
        <a:spcBef>
          <a:spcPts val="0"/>
        </a:spcBef>
        <a:spcAft>
          <a:spcPts val="600"/>
        </a:spcAft>
        <a:buClr>
          <a:schemeClr val="tx1"/>
        </a:buClr>
        <a:buSzPct val="75000"/>
        <a:buFont typeface="Wingdings" pitchFamily="2" charset="2"/>
        <a:buChar char="n"/>
        <a:defRPr sz="1200" b="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5/14/2014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www.eia.gov/pub/oil_gas/natural_gas/analysis_publications/ngpipeline/process.html"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www.arcticgas.gov/sites/default/files/documents/2011-12-15-applied-lng-export-authorization.pdf" TargetMode="External"/><Relationship Id="rId2" Type="http://schemas.openxmlformats.org/officeDocument/2006/relationships/hyperlink" Target="http://www.altlng.com/index.asp" TargetMode="External"/><Relationship Id="rId1" Type="http://schemas.openxmlformats.org/officeDocument/2006/relationships/slideLayout" Target="../slideLayouts/slideLayout18.xml"/><Relationship Id="rId5" Type="http://schemas.openxmlformats.org/officeDocument/2006/relationships/hyperlink" Target="http://www.arcticgas.gov/lng-could-ease-hawaii-high-energy-costs" TargetMode="External"/><Relationship Id="rId4" Type="http://schemas.openxmlformats.org/officeDocument/2006/relationships/hyperlink" Target="http://fngas.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olb.com/environment/cleantrucks/default.asp" TargetMode="External"/><Relationship Id="rId2" Type="http://schemas.openxmlformats.org/officeDocument/2006/relationships/hyperlink" Target="http://www.portoflosangeles.org/ctp/idx_ctp.asp" TargetMode="External"/><Relationship Id="rId1" Type="http://schemas.openxmlformats.org/officeDocument/2006/relationships/slideLayout" Target="../slideLayouts/slideLayout18.xml"/><Relationship Id="rId4" Type="http://schemas.openxmlformats.org/officeDocument/2006/relationships/hyperlink" Target="http://ngvamerica.org/pdfs/Anga_Infrastructure_LNG_Full.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286000"/>
            <a:ext cx="7772400" cy="1470025"/>
          </a:xfrm>
        </p:spPr>
        <p:txBody>
          <a:bodyPr>
            <a:noAutofit/>
          </a:bodyPr>
          <a:lstStyle/>
          <a:p>
            <a:r>
              <a:rPr lang="en-US" b="1" dirty="0" smtClean="0"/>
              <a:t>PGC-D3 Small Scale LNG</a:t>
            </a:r>
            <a:br>
              <a:rPr lang="en-US" b="1" dirty="0" smtClean="0"/>
            </a:br>
            <a:r>
              <a:rPr lang="en-US" b="1" dirty="0" smtClean="0"/>
              <a:t>Region: America</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North America Characterization</a:t>
            </a:r>
            <a:endParaRPr lang="en-US" sz="2800" dirty="0"/>
          </a:p>
        </p:txBody>
      </p:sp>
      <p:sp>
        <p:nvSpPr>
          <p:cNvPr id="2" name="1 CuadroTexto"/>
          <p:cNvSpPr txBox="1"/>
          <p:nvPr/>
        </p:nvSpPr>
        <p:spPr>
          <a:xfrm>
            <a:off x="381000" y="1219200"/>
            <a:ext cx="8077200" cy="5363007"/>
          </a:xfrm>
          <a:prstGeom prst="rect">
            <a:avLst/>
          </a:prstGeom>
          <a:noFill/>
        </p:spPr>
        <p:txBody>
          <a:bodyPr wrap="square" rtlCol="0">
            <a:spAutoFit/>
          </a:bodyPr>
          <a:lstStyle/>
          <a:p>
            <a:pPr marL="800100" lvl="1" indent="-342900">
              <a:lnSpc>
                <a:spcPts val="2100"/>
              </a:lnSpc>
              <a:spcAft>
                <a:spcPts val="1200"/>
              </a:spcAft>
              <a:buClr>
                <a:srgbClr val="FF9900"/>
              </a:buClr>
              <a:buFont typeface="+mj-lt"/>
              <a:buAutoNum type="alphaUcPeriod" startAt="4"/>
            </a:pPr>
            <a:r>
              <a:rPr lang="en-US" sz="1400" b="1" dirty="0" smtClean="0"/>
              <a:t>IMPORT/EXPORT PROJECTS</a:t>
            </a:r>
          </a:p>
          <a:p>
            <a:pPr lvl="1">
              <a:lnSpc>
                <a:spcPts val="2100"/>
              </a:lnSpc>
              <a:spcAft>
                <a:spcPts val="1200"/>
              </a:spcAft>
              <a:buClr>
                <a:srgbClr val="FF9900"/>
              </a:buClr>
            </a:pPr>
            <a:r>
              <a:rPr lang="en-US" sz="1400" dirty="0" smtClean="0"/>
              <a:t>A wide number of projects </a:t>
            </a:r>
            <a:r>
              <a:rPr lang="en-US" sz="1400" dirty="0" smtClean="0"/>
              <a:t>have </a:t>
            </a:r>
            <a:r>
              <a:rPr lang="en-US" sz="1400" dirty="0" smtClean="0"/>
              <a:t>been announced and are waiting to receive approval from DOE, some of them are permits for Small Scale projects.</a:t>
            </a:r>
          </a:p>
          <a:p>
            <a:pPr marL="742950" lvl="1" indent="-285750">
              <a:lnSpc>
                <a:spcPts val="2100"/>
              </a:lnSpc>
              <a:spcAft>
                <a:spcPts val="1200"/>
              </a:spcAft>
              <a:buClr>
                <a:srgbClr val="FF9900"/>
              </a:buClr>
              <a:buFont typeface="Arial" panose="020B0604020202020204" pitchFamily="34" charset="0"/>
              <a:buChar char="•"/>
            </a:pPr>
            <a:r>
              <a:rPr lang="en-US" sz="1400" b="1" i="1" dirty="0" err="1"/>
              <a:t>Carib</a:t>
            </a:r>
            <a:r>
              <a:rPr lang="en-US" sz="1400" b="1" i="1" dirty="0"/>
              <a:t> Energy (Crowley): </a:t>
            </a:r>
            <a:r>
              <a:rPr lang="en-US" sz="1400" dirty="0"/>
              <a:t>The company plans to transport LNG from liquefaction facilities </a:t>
            </a:r>
            <a:r>
              <a:rPr lang="en-US" sz="1400" dirty="0" smtClean="0"/>
              <a:t>all along the Gulf coast using </a:t>
            </a:r>
            <a:r>
              <a:rPr lang="en-US" sz="1400" dirty="0"/>
              <a:t>approved 40-foot LNG ISO containers</a:t>
            </a:r>
            <a:r>
              <a:rPr lang="es-ES" sz="1400" dirty="0"/>
              <a:t> </a:t>
            </a:r>
            <a:r>
              <a:rPr lang="en-US" sz="1400" dirty="0"/>
              <a:t>transported on ocean-going </a:t>
            </a:r>
            <a:r>
              <a:rPr lang="en-US" sz="1400" dirty="0" smtClean="0"/>
              <a:t>carriers.</a:t>
            </a:r>
          </a:p>
          <a:p>
            <a:pPr marL="742950" lvl="1" indent="-285750">
              <a:lnSpc>
                <a:spcPts val="2100"/>
              </a:lnSpc>
              <a:spcAft>
                <a:spcPts val="1200"/>
              </a:spcAft>
              <a:buClr>
                <a:srgbClr val="FF9900"/>
              </a:buClr>
              <a:buFont typeface="Arial" panose="020B0604020202020204" pitchFamily="34" charset="0"/>
              <a:buChar char="•"/>
            </a:pPr>
            <a:r>
              <a:rPr lang="en-US" sz="1400" b="1" i="1" dirty="0"/>
              <a:t>Waller Point LNG</a:t>
            </a:r>
            <a:r>
              <a:rPr lang="en-US" sz="1400" dirty="0"/>
              <a:t>: </a:t>
            </a:r>
            <a:r>
              <a:rPr lang="en-GB" sz="1400" dirty="0"/>
              <a:t>Using small-scale liquefaction technology, Waller Marine plans to install nominal 500,000 gallon per day LNG trains in phases as the </a:t>
            </a:r>
            <a:r>
              <a:rPr lang="en-GB" sz="1400" dirty="0" smtClean="0"/>
              <a:t>market (Caribbean) </a:t>
            </a:r>
            <a:r>
              <a:rPr lang="en-GB" sz="1400" dirty="0"/>
              <a:t>and demand for marine LNG </a:t>
            </a:r>
            <a:r>
              <a:rPr lang="en-GB" sz="1400" dirty="0" smtClean="0"/>
              <a:t>fuels expands. </a:t>
            </a:r>
            <a:r>
              <a:rPr lang="en-GB" sz="1400" dirty="0"/>
              <a:t>The Waller Marine’s focus is to supply LNG to the marine fuels </a:t>
            </a:r>
            <a:r>
              <a:rPr lang="en-GB" sz="1400" dirty="0" smtClean="0"/>
              <a:t>market</a:t>
            </a:r>
            <a:r>
              <a:rPr lang="es-ES" sz="1400" dirty="0" smtClean="0"/>
              <a:t>. </a:t>
            </a:r>
            <a:r>
              <a:rPr lang="en-US" sz="1400" dirty="0" smtClean="0"/>
              <a:t>The </a:t>
            </a:r>
            <a:r>
              <a:rPr lang="en-US" sz="1400" dirty="0"/>
              <a:t>WMI Articulated Tug and Barge system (ATB-LNG) is a </a:t>
            </a:r>
            <a:r>
              <a:rPr lang="en-US" sz="1400" dirty="0" smtClean="0"/>
              <a:t>solution </a:t>
            </a:r>
            <a:r>
              <a:rPr lang="en-US" sz="1400" dirty="0"/>
              <a:t>for the transportation, storage and regasification of relatively small</a:t>
            </a:r>
            <a:r>
              <a:rPr lang="es-ES" sz="1400" dirty="0"/>
              <a:t> </a:t>
            </a:r>
            <a:r>
              <a:rPr lang="en-US" sz="1400" dirty="0"/>
              <a:t>quantities of LNG over short distant routes</a:t>
            </a:r>
            <a:r>
              <a:rPr lang="en-US" sz="1400" dirty="0" smtClean="0"/>
              <a:t>. </a:t>
            </a:r>
          </a:p>
          <a:p>
            <a:pPr marL="742950" lvl="1" indent="-285750">
              <a:lnSpc>
                <a:spcPts val="2100"/>
              </a:lnSpc>
              <a:spcAft>
                <a:spcPts val="600"/>
              </a:spcAft>
              <a:buClr>
                <a:srgbClr val="FF9900"/>
              </a:buClr>
              <a:buFont typeface="Arial" panose="020B0604020202020204" pitchFamily="34" charset="0"/>
              <a:buChar char="•"/>
            </a:pPr>
            <a:r>
              <a:rPr lang="en-US" sz="1400" b="1" i="1" dirty="0" smtClean="0"/>
              <a:t>BC LNG (Douglas Channel LNG</a:t>
            </a:r>
            <a:r>
              <a:rPr lang="en-US" sz="1400" b="1" i="1" dirty="0"/>
              <a:t>): </a:t>
            </a:r>
            <a:r>
              <a:rPr lang="en-US" sz="1400" dirty="0" smtClean="0"/>
              <a:t>The project consist in:</a:t>
            </a:r>
          </a:p>
          <a:p>
            <a:pPr marL="1200150" lvl="2" indent="-285750">
              <a:buClr>
                <a:srgbClr val="FF9900"/>
              </a:buClr>
              <a:buFont typeface="Arial" panose="020B0604020202020204" pitchFamily="34" charset="0"/>
              <a:buChar char="•"/>
            </a:pPr>
            <a:r>
              <a:rPr lang="en-US" sz="1400" dirty="0" smtClean="0"/>
              <a:t>A </a:t>
            </a:r>
            <a:r>
              <a:rPr lang="en-US" sz="1400" dirty="0"/>
              <a:t>barge-based liquefaction plant to convert natural gas </a:t>
            </a:r>
            <a:r>
              <a:rPr lang="en-US" sz="1400" dirty="0" smtClean="0"/>
              <a:t>to LNG. </a:t>
            </a:r>
          </a:p>
          <a:p>
            <a:pPr marL="1200150" lvl="2" indent="-285750">
              <a:buClr>
                <a:srgbClr val="FF9900"/>
              </a:buClr>
              <a:buFont typeface="Arial" panose="020B0604020202020204" pitchFamily="34" charset="0"/>
              <a:buChar char="•"/>
            </a:pPr>
            <a:r>
              <a:rPr lang="en-US" sz="1400" dirty="0" smtClean="0"/>
              <a:t>A </a:t>
            </a:r>
            <a:r>
              <a:rPr lang="en-US" sz="1400" dirty="0"/>
              <a:t>small LNG buffer tank, electrical substation, and other support facilities on land adjacent to the LNG </a:t>
            </a:r>
            <a:r>
              <a:rPr lang="en-US" sz="1400" dirty="0" smtClean="0"/>
              <a:t>barge</a:t>
            </a:r>
            <a:r>
              <a:rPr lang="es-ES" sz="1400" dirty="0" smtClean="0"/>
              <a:t>. </a:t>
            </a:r>
          </a:p>
          <a:p>
            <a:pPr marL="1200150" lvl="2" indent="-285750">
              <a:buClr>
                <a:srgbClr val="FF9900"/>
              </a:buClr>
              <a:buFont typeface="Arial" panose="020B0604020202020204" pitchFamily="34" charset="0"/>
              <a:buChar char="•"/>
            </a:pPr>
            <a:r>
              <a:rPr lang="en-US" sz="1400" dirty="0" smtClean="0"/>
              <a:t>A </a:t>
            </a:r>
            <a:r>
              <a:rPr lang="en-US" sz="1400" dirty="0"/>
              <a:t>new LNG jetty and berth with loading </a:t>
            </a:r>
            <a:r>
              <a:rPr lang="en-US" sz="1400" dirty="0" smtClean="0"/>
              <a:t>facilities. Infrastructure </a:t>
            </a:r>
            <a:r>
              <a:rPr lang="en-US" sz="1400" dirty="0"/>
              <a:t>to connect existing gas pipeline, electrical power, and roads to the project </a:t>
            </a:r>
            <a:r>
              <a:rPr lang="en-US" sz="1400" dirty="0" smtClean="0"/>
              <a:t>site.</a:t>
            </a:r>
          </a:p>
        </p:txBody>
      </p:sp>
    </p:spTree>
    <p:extLst>
      <p:ext uri="{BB962C8B-B14F-4D97-AF65-F5344CB8AC3E}">
        <p14:creationId xmlns:p14="http://schemas.microsoft.com/office/powerpoint/2010/main" val="2856816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056" y="185058"/>
            <a:ext cx="8763000" cy="990600"/>
          </a:xfrm>
        </p:spPr>
        <p:txBody>
          <a:bodyPr/>
          <a:lstStyle/>
          <a:p>
            <a:r>
              <a:rPr lang="en-US" sz="3200" dirty="0" smtClean="0"/>
              <a:t> Conclusion, General Observations for North America</a:t>
            </a:r>
            <a:endParaRPr lang="en-US" sz="3200" dirty="0"/>
          </a:p>
        </p:txBody>
      </p:sp>
      <p:sp>
        <p:nvSpPr>
          <p:cNvPr id="6" name="TextBox 5"/>
          <p:cNvSpPr txBox="1"/>
          <p:nvPr/>
        </p:nvSpPr>
        <p:spPr>
          <a:xfrm>
            <a:off x="304800" y="1549392"/>
            <a:ext cx="8534400" cy="4416594"/>
          </a:xfrm>
          <a:prstGeom prst="rect">
            <a:avLst/>
          </a:prstGeom>
          <a:noFill/>
        </p:spPr>
        <p:txBody>
          <a:bodyPr wrap="square" rtlCol="0">
            <a:spAutoFit/>
          </a:bodyPr>
          <a:lstStyle/>
          <a:p>
            <a:pPr marL="342900" lvl="0" indent="-342900" algn="just">
              <a:spcAft>
                <a:spcPts val="1000"/>
              </a:spcAft>
              <a:buFont typeface="Wingdings"/>
              <a:buChar char=""/>
              <a:tabLst>
                <a:tab pos="457200" algn="l"/>
              </a:tabLst>
            </a:pPr>
            <a:r>
              <a:rPr lang="en-US" sz="1600" dirty="0">
                <a:ea typeface="Calibri"/>
                <a:cs typeface="Times New Roman"/>
              </a:rPr>
              <a:t>The development of </a:t>
            </a:r>
            <a:r>
              <a:rPr lang="en-US" sz="1600" b="1" dirty="0">
                <a:ea typeface="Calibri"/>
                <a:cs typeface="Times New Roman"/>
              </a:rPr>
              <a:t>shale gas in North America has led the market reverse from net importer of Gas to a potential exporter</a:t>
            </a:r>
            <a:r>
              <a:rPr lang="en-US" sz="1600" dirty="0">
                <a:ea typeface="Calibri"/>
                <a:cs typeface="Times New Roman"/>
              </a:rPr>
              <a:t>, as well as the development of different activities related to the Gas. This expansion in the use of gas, supported by surplus gas and low prices of HH, are developing numerous projects related to LNG, most of them small and medium scale, with the exception of large export projects. </a:t>
            </a:r>
            <a:endParaRPr lang="es-ES" sz="1600" dirty="0">
              <a:ea typeface="Calibri"/>
              <a:cs typeface="Times New Roman"/>
            </a:endParaRPr>
          </a:p>
          <a:p>
            <a:pPr marL="342900" lvl="0" indent="-342900" algn="just">
              <a:spcAft>
                <a:spcPts val="1000"/>
              </a:spcAft>
              <a:buFont typeface="Wingdings"/>
              <a:buChar char=""/>
              <a:tabLst>
                <a:tab pos="457200" algn="l"/>
              </a:tabLst>
            </a:pPr>
            <a:r>
              <a:rPr lang="en-US" sz="1600" dirty="0">
                <a:ea typeface="Calibri"/>
                <a:cs typeface="Times New Roman"/>
              </a:rPr>
              <a:t>It can be </a:t>
            </a:r>
            <a:r>
              <a:rPr lang="en-US" sz="1600" b="1" dirty="0">
                <a:ea typeface="Calibri"/>
                <a:cs typeface="Times New Roman"/>
              </a:rPr>
              <a:t>expected a blooming of the Small Scale LNG business in the US</a:t>
            </a:r>
            <a:r>
              <a:rPr lang="en-US" sz="1600" dirty="0">
                <a:ea typeface="Calibri"/>
                <a:cs typeface="Times New Roman"/>
              </a:rPr>
              <a:t>, form the Niche position that it has in the pass, to growth in wide number of applications, reliability and probably technological and in cost efficiency. </a:t>
            </a:r>
            <a:endParaRPr lang="es-ES" sz="1600" dirty="0">
              <a:ea typeface="Calibri"/>
              <a:cs typeface="Times New Roman"/>
            </a:endParaRPr>
          </a:p>
          <a:p>
            <a:pPr marL="342900" lvl="0" indent="-342900" algn="just">
              <a:spcAft>
                <a:spcPts val="1000"/>
              </a:spcAft>
              <a:buFont typeface="Wingdings"/>
              <a:buChar char=""/>
              <a:tabLst>
                <a:tab pos="457200" algn="l"/>
              </a:tabLst>
            </a:pPr>
            <a:r>
              <a:rPr lang="en-US" sz="1600" dirty="0">
                <a:ea typeface="Calibri"/>
                <a:cs typeface="Times New Roman"/>
              </a:rPr>
              <a:t>The drivers for this blooming are </a:t>
            </a:r>
            <a:r>
              <a:rPr lang="en-US" sz="1600" b="1" dirty="0">
                <a:ea typeface="Calibri"/>
                <a:cs typeface="Times New Roman"/>
              </a:rPr>
              <a:t>mainly economical</a:t>
            </a:r>
            <a:r>
              <a:rPr lang="en-US" sz="1600" dirty="0">
                <a:ea typeface="Calibri"/>
                <a:cs typeface="Times New Roman"/>
              </a:rPr>
              <a:t>, but some of them are also sponsored by </a:t>
            </a:r>
            <a:r>
              <a:rPr lang="en-US" sz="1600" b="1" dirty="0">
                <a:ea typeface="Calibri"/>
                <a:cs typeface="Times New Roman"/>
              </a:rPr>
              <a:t>environmental aspects</a:t>
            </a:r>
            <a:r>
              <a:rPr lang="en-US" sz="1600" dirty="0">
                <a:ea typeface="Calibri"/>
                <a:cs typeface="Times New Roman"/>
              </a:rPr>
              <a:t>, as is the case of Bunkering, some Gas stations, and peak liquefaction plants, that gives flexibility and reliance to a cleanly of the natural gas burns in comparison to other fossil fuels.</a:t>
            </a:r>
            <a:endParaRPr lang="es-ES" sz="1600" dirty="0">
              <a:ea typeface="Calibri"/>
              <a:cs typeface="Times New Roman"/>
            </a:endParaRPr>
          </a:p>
          <a:p>
            <a:pPr marL="342900" lvl="0" indent="-342900" algn="just">
              <a:spcAft>
                <a:spcPts val="1000"/>
              </a:spcAft>
              <a:buFont typeface="Wingdings"/>
              <a:buChar char=""/>
              <a:tabLst>
                <a:tab pos="457200" algn="l"/>
              </a:tabLst>
            </a:pPr>
            <a:r>
              <a:rPr lang="en-US" sz="1600" dirty="0">
                <a:ea typeface="Calibri"/>
                <a:cs typeface="Times New Roman"/>
              </a:rPr>
              <a:t>A numerous new players are getting involved in this emergency market within North America, some of them without previous experience in such sector but with the technical support of companies well-established and with knowledge and experience in the LNG industry.</a:t>
            </a:r>
            <a:endParaRPr lang="es-ES" sz="1600" dirty="0">
              <a:effectLst/>
              <a:ea typeface="Calibri"/>
              <a:cs typeface="Times New Roman"/>
            </a:endParaRPr>
          </a:p>
        </p:txBody>
      </p:sp>
    </p:spTree>
    <p:extLst>
      <p:ext uri="{BB962C8B-B14F-4D97-AF65-F5344CB8AC3E}">
        <p14:creationId xmlns:p14="http://schemas.microsoft.com/office/powerpoint/2010/main" val="2101879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Caribbean and Central America Characterization</a:t>
            </a:r>
            <a:endParaRPr lang="en-US" sz="2800" dirty="0"/>
          </a:p>
        </p:txBody>
      </p:sp>
      <p:sp>
        <p:nvSpPr>
          <p:cNvPr id="2" name="1 CuadroTexto"/>
          <p:cNvSpPr txBox="1"/>
          <p:nvPr/>
        </p:nvSpPr>
        <p:spPr>
          <a:xfrm>
            <a:off x="381000" y="1266981"/>
            <a:ext cx="8077200" cy="3516347"/>
          </a:xfrm>
          <a:prstGeom prst="rect">
            <a:avLst/>
          </a:prstGeom>
          <a:noFill/>
        </p:spPr>
        <p:txBody>
          <a:bodyPr wrap="square" rtlCol="0">
            <a:spAutoFit/>
          </a:bodyPr>
          <a:lstStyle/>
          <a:p>
            <a:pPr>
              <a:lnSpc>
                <a:spcPts val="2100"/>
              </a:lnSpc>
              <a:spcAft>
                <a:spcPts val="1200"/>
              </a:spcAft>
            </a:pPr>
            <a:r>
              <a:rPr lang="en-US" sz="1400" b="1" dirty="0" smtClean="0"/>
              <a:t>General overview on current’s LNG industry in the area</a:t>
            </a:r>
            <a:r>
              <a:rPr lang="en-US" sz="1400" dirty="0" smtClean="0"/>
              <a:t>:</a:t>
            </a:r>
          </a:p>
          <a:p>
            <a:pPr marL="742950" lvl="1" indent="-285750">
              <a:lnSpc>
                <a:spcPts val="2100"/>
              </a:lnSpc>
              <a:spcAft>
                <a:spcPts val="1200"/>
              </a:spcAft>
              <a:buClr>
                <a:srgbClr val="FF9900"/>
              </a:buClr>
              <a:buFont typeface="Wingdings" pitchFamily="2" charset="2"/>
              <a:buChar char="§"/>
            </a:pPr>
            <a:r>
              <a:rPr lang="en-US" sz="1400" dirty="0" smtClean="0"/>
              <a:t>The only </a:t>
            </a:r>
            <a:r>
              <a:rPr lang="en-US" sz="1400" b="1" dirty="0" smtClean="0"/>
              <a:t>LNG producing (liquefaction)  facilities </a:t>
            </a:r>
            <a:r>
              <a:rPr lang="en-US" sz="1400" dirty="0" smtClean="0"/>
              <a:t>are located in T&amp;T (up and running since 1999) with an overall capacity of 22,4 </a:t>
            </a:r>
            <a:r>
              <a:rPr lang="en-US" sz="1400" dirty="0" err="1" smtClean="0"/>
              <a:t>Mtpa</a:t>
            </a:r>
            <a:r>
              <a:rPr lang="en-US" sz="1400" dirty="0" smtClean="0"/>
              <a:t> (composed by 4 </a:t>
            </a:r>
            <a:r>
              <a:rPr lang="en-US" sz="1400" dirty="0" err="1" smtClean="0"/>
              <a:t>baseload</a:t>
            </a:r>
            <a:r>
              <a:rPr lang="en-US" sz="1400" dirty="0" smtClean="0"/>
              <a:t> liquefaction trains). This facility supplies LNG mainly to European and North America markets, but also to the existing </a:t>
            </a:r>
            <a:r>
              <a:rPr lang="en-US" sz="1400" dirty="0" err="1" smtClean="0"/>
              <a:t>regas</a:t>
            </a:r>
            <a:r>
              <a:rPr lang="en-US" sz="1400" dirty="0" smtClean="0"/>
              <a:t> facilities in the area.</a:t>
            </a:r>
          </a:p>
          <a:p>
            <a:pPr marL="712788" lvl="2">
              <a:lnSpc>
                <a:spcPts val="2100"/>
              </a:lnSpc>
              <a:spcAft>
                <a:spcPts val="1200"/>
              </a:spcAft>
              <a:buClr>
                <a:srgbClr val="FF9900"/>
              </a:buClr>
            </a:pPr>
            <a:r>
              <a:rPr lang="en-US" sz="1400" dirty="0" smtClean="0"/>
              <a:t>Since many years ago, Venezuela has been considering LNG exports with different projects that, so far, didn’t go ahead, despite the huge gas reserves of the country.</a:t>
            </a:r>
          </a:p>
          <a:p>
            <a:pPr marL="742950" lvl="1" indent="-285750">
              <a:lnSpc>
                <a:spcPts val="2100"/>
              </a:lnSpc>
              <a:spcAft>
                <a:spcPts val="1200"/>
              </a:spcAft>
              <a:buClr>
                <a:srgbClr val="FF9900"/>
              </a:buClr>
              <a:buFont typeface="Wingdings" pitchFamily="2" charset="2"/>
              <a:buChar char="§"/>
            </a:pPr>
            <a:r>
              <a:rPr lang="en-US" sz="1400" dirty="0" smtClean="0"/>
              <a:t>Dominican Republic and Puerto Rico are the only countries in the area with </a:t>
            </a:r>
            <a:r>
              <a:rPr lang="en-US" sz="1400" b="1" dirty="0" smtClean="0"/>
              <a:t>installed </a:t>
            </a:r>
            <a:r>
              <a:rPr lang="en-US" sz="1400" b="1" dirty="0" err="1" smtClean="0"/>
              <a:t>regas</a:t>
            </a:r>
            <a:r>
              <a:rPr lang="en-US" sz="1400" b="1" dirty="0" smtClean="0"/>
              <a:t> capacity</a:t>
            </a:r>
            <a:r>
              <a:rPr lang="en-US" sz="1400" dirty="0" smtClean="0"/>
              <a:t>: 1,9 </a:t>
            </a:r>
            <a:r>
              <a:rPr lang="en-US" sz="1400" dirty="0" err="1" smtClean="0"/>
              <a:t>Mtpa</a:t>
            </a:r>
            <a:r>
              <a:rPr lang="en-US" sz="1400" dirty="0" smtClean="0"/>
              <a:t> in Andrés (Dominican Republic) and 1,8 </a:t>
            </a:r>
            <a:r>
              <a:rPr lang="en-US" sz="1400" dirty="0" err="1" smtClean="0"/>
              <a:t>Mtpa</a:t>
            </a:r>
            <a:r>
              <a:rPr lang="en-US" sz="1400" dirty="0" smtClean="0"/>
              <a:t> in </a:t>
            </a:r>
            <a:r>
              <a:rPr lang="en-US" sz="1400" dirty="0" err="1" smtClean="0"/>
              <a:t>Peñuelas</a:t>
            </a:r>
            <a:r>
              <a:rPr lang="en-US" sz="1400" dirty="0" smtClean="0"/>
              <a:t> (Puerto Rico); both terminals receive LNG supply mainly from T&amp;T and don’t have a real open access regime. The main driver for this gas consumption is power generation.</a:t>
            </a:r>
          </a:p>
        </p:txBody>
      </p:sp>
    </p:spTree>
    <p:extLst>
      <p:ext uri="{BB962C8B-B14F-4D97-AF65-F5344CB8AC3E}">
        <p14:creationId xmlns:p14="http://schemas.microsoft.com/office/powerpoint/2010/main" val="1878480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Caribbean and Central America Characterization</a:t>
            </a:r>
            <a:endParaRPr lang="en-US" sz="2800" dirty="0"/>
          </a:p>
        </p:txBody>
      </p:sp>
      <p:sp>
        <p:nvSpPr>
          <p:cNvPr id="2" name="1 CuadroTexto"/>
          <p:cNvSpPr txBox="1"/>
          <p:nvPr/>
        </p:nvSpPr>
        <p:spPr>
          <a:xfrm>
            <a:off x="381000" y="1266981"/>
            <a:ext cx="8077200" cy="5632311"/>
          </a:xfrm>
          <a:prstGeom prst="rect">
            <a:avLst/>
          </a:prstGeom>
          <a:noFill/>
        </p:spPr>
        <p:txBody>
          <a:bodyPr wrap="square" rtlCol="0">
            <a:spAutoFit/>
          </a:bodyPr>
          <a:lstStyle/>
          <a:p>
            <a:pPr>
              <a:lnSpc>
                <a:spcPts val="2100"/>
              </a:lnSpc>
              <a:spcAft>
                <a:spcPts val="1200"/>
              </a:spcAft>
            </a:pPr>
            <a:r>
              <a:rPr lang="en-US" sz="1400" b="1" dirty="0" smtClean="0"/>
              <a:t>Small LNG overview</a:t>
            </a:r>
            <a:r>
              <a:rPr lang="en-US" sz="1400" dirty="0" smtClean="0"/>
              <a:t>:</a:t>
            </a:r>
          </a:p>
          <a:p>
            <a:pPr marL="742950" lvl="1" indent="-285750">
              <a:lnSpc>
                <a:spcPts val="2100"/>
              </a:lnSpc>
              <a:spcAft>
                <a:spcPts val="1200"/>
              </a:spcAft>
              <a:buClr>
                <a:srgbClr val="FF9900"/>
              </a:buClr>
              <a:buFont typeface="Wingdings" pitchFamily="2" charset="2"/>
              <a:buChar char="§"/>
            </a:pPr>
            <a:r>
              <a:rPr lang="en-US" sz="1400" dirty="0" smtClean="0"/>
              <a:t>There are, currently under different stages of development, some new potential small scale projects in the area. Mainly balanced to consumption (</a:t>
            </a:r>
            <a:r>
              <a:rPr lang="en-US" sz="1400" dirty="0" err="1" smtClean="0"/>
              <a:t>regas</a:t>
            </a:r>
            <a:r>
              <a:rPr lang="en-US" sz="1400" dirty="0" smtClean="0"/>
              <a:t>):</a:t>
            </a:r>
          </a:p>
          <a:p>
            <a:pPr marL="800100" lvl="1" indent="-342900">
              <a:lnSpc>
                <a:spcPts val="2100"/>
              </a:lnSpc>
              <a:spcAft>
                <a:spcPts val="1200"/>
              </a:spcAft>
              <a:buClr>
                <a:srgbClr val="FF9900"/>
              </a:buClr>
              <a:buFont typeface="+mj-lt"/>
              <a:buAutoNum type="arabicPeriod"/>
            </a:pPr>
            <a:r>
              <a:rPr lang="en-US" sz="1400" b="1" dirty="0" smtClean="0"/>
              <a:t>Small LNG Consumption panorama</a:t>
            </a:r>
            <a:r>
              <a:rPr lang="en-US" sz="1400" dirty="0" smtClean="0"/>
              <a:t>:</a:t>
            </a:r>
          </a:p>
          <a:p>
            <a:pPr marL="800100" lvl="1" indent="-342900">
              <a:lnSpc>
                <a:spcPts val="2100"/>
              </a:lnSpc>
              <a:spcAft>
                <a:spcPts val="1200"/>
              </a:spcAft>
              <a:buClr>
                <a:srgbClr val="FF9900"/>
              </a:buClr>
              <a:buFont typeface="+mj-lt"/>
              <a:buAutoNum type="alphaLcParenR"/>
            </a:pPr>
            <a:r>
              <a:rPr lang="en-US" sz="1400" dirty="0" smtClean="0"/>
              <a:t>The </a:t>
            </a:r>
            <a:r>
              <a:rPr lang="en-US" sz="1400" dirty="0" err="1" smtClean="0"/>
              <a:t>Caribbean&amp;Central</a:t>
            </a:r>
            <a:r>
              <a:rPr lang="en-US" sz="1400" dirty="0" smtClean="0"/>
              <a:t> America potential consumption markets have a strong potential for small scale LNG developments. </a:t>
            </a:r>
            <a:r>
              <a:rPr lang="en-US" sz="1400" b="1" dirty="0" smtClean="0"/>
              <a:t>Main Drivers</a:t>
            </a:r>
            <a:r>
              <a:rPr lang="en-US" sz="1400" dirty="0" smtClean="0"/>
              <a:t>:</a:t>
            </a:r>
          </a:p>
          <a:p>
            <a:pPr marL="1257300" lvl="2" indent="-342900">
              <a:lnSpc>
                <a:spcPts val="2100"/>
              </a:lnSpc>
              <a:spcAft>
                <a:spcPts val="1200"/>
              </a:spcAft>
              <a:buClr>
                <a:srgbClr val="FF9900"/>
              </a:buClr>
              <a:buFont typeface="Arial" pitchFamily="34" charset="0"/>
              <a:buChar char="•"/>
            </a:pPr>
            <a:r>
              <a:rPr lang="en-US" sz="1200" b="1" dirty="0" err="1"/>
              <a:t>Apetite</a:t>
            </a:r>
            <a:r>
              <a:rPr lang="en-US" sz="1200" b="1" dirty="0"/>
              <a:t> for gas </a:t>
            </a:r>
            <a:r>
              <a:rPr lang="en-US" sz="1200" dirty="0"/>
              <a:t>as alternative fuel with respect oil related products </a:t>
            </a:r>
            <a:r>
              <a:rPr lang="en-US" sz="1200" dirty="0" smtClean="0"/>
              <a:t>(price, </a:t>
            </a:r>
            <a:r>
              <a:rPr lang="en-US" sz="1200" dirty="0"/>
              <a:t>efficiency, environment)</a:t>
            </a:r>
          </a:p>
          <a:p>
            <a:pPr marL="1257300" lvl="2" indent="-342900">
              <a:lnSpc>
                <a:spcPts val="2100"/>
              </a:lnSpc>
              <a:spcAft>
                <a:spcPts val="1200"/>
              </a:spcAft>
              <a:buClr>
                <a:srgbClr val="FF9900"/>
              </a:buClr>
              <a:buFont typeface="Arial" pitchFamily="34" charset="0"/>
              <a:buChar char="•"/>
            </a:pPr>
            <a:r>
              <a:rPr lang="en-US" sz="1200" dirty="0"/>
              <a:t>The </a:t>
            </a:r>
            <a:r>
              <a:rPr lang="en-US" sz="1200" b="1" dirty="0"/>
              <a:t>distance</a:t>
            </a:r>
            <a:r>
              <a:rPr lang="en-US" sz="1200" dirty="0"/>
              <a:t> of most of the potential consumptions (many islands) in the area with </a:t>
            </a:r>
            <a:r>
              <a:rPr lang="en-US" sz="1200" b="1" dirty="0"/>
              <a:t>respect the potential gas supplies make the LNG as the main logistics </a:t>
            </a:r>
            <a:r>
              <a:rPr lang="en-US" sz="1200" b="1" dirty="0" smtClean="0"/>
              <a:t>alternative</a:t>
            </a:r>
          </a:p>
          <a:p>
            <a:pPr marL="1257300" lvl="2" indent="-342900">
              <a:lnSpc>
                <a:spcPts val="2100"/>
              </a:lnSpc>
              <a:spcAft>
                <a:spcPts val="1200"/>
              </a:spcAft>
              <a:buClr>
                <a:srgbClr val="FF9900"/>
              </a:buClr>
              <a:buFont typeface="Arial" pitchFamily="34" charset="0"/>
              <a:buChar char="•"/>
            </a:pPr>
            <a:r>
              <a:rPr lang="en-US" sz="1200" dirty="0" smtClean="0"/>
              <a:t>For having access to international LNG supplies (out of the area), these markets would </a:t>
            </a:r>
            <a:r>
              <a:rPr lang="en-US" sz="1200" b="1" dirty="0" smtClean="0"/>
              <a:t>have to compete, in terms of price, with other international big LNG consumers.</a:t>
            </a:r>
            <a:endParaRPr lang="en-US" sz="1200" b="1" dirty="0"/>
          </a:p>
          <a:p>
            <a:pPr marL="1257300" lvl="2" indent="-342900">
              <a:lnSpc>
                <a:spcPts val="2100"/>
              </a:lnSpc>
              <a:spcAft>
                <a:spcPts val="1200"/>
              </a:spcAft>
              <a:buClr>
                <a:srgbClr val="FF9900"/>
              </a:buClr>
              <a:buFont typeface="Arial" pitchFamily="34" charset="0"/>
              <a:buChar char="•"/>
            </a:pPr>
            <a:r>
              <a:rPr lang="en-US" sz="1200" b="1" dirty="0" smtClean="0"/>
              <a:t>Small and discretized (non-connected) consumptions, </a:t>
            </a:r>
            <a:r>
              <a:rPr lang="en-US" sz="1200" dirty="0" smtClean="0"/>
              <a:t>only some countries can achieve an aggregated potential consumption for base load </a:t>
            </a:r>
            <a:r>
              <a:rPr lang="en-US" sz="1200" dirty="0" err="1" smtClean="0"/>
              <a:t>regas</a:t>
            </a:r>
            <a:r>
              <a:rPr lang="en-US" sz="1200" dirty="0" smtClean="0"/>
              <a:t> terminals. This makes that small scale projects, if technical and economically feasible, fit with the size of most of the potential consumptions.</a:t>
            </a:r>
          </a:p>
          <a:p>
            <a:pPr marL="1257300" lvl="2" indent="-342900">
              <a:lnSpc>
                <a:spcPts val="2100"/>
              </a:lnSpc>
              <a:spcAft>
                <a:spcPts val="1200"/>
              </a:spcAft>
              <a:buClr>
                <a:srgbClr val="FF9900"/>
              </a:buClr>
              <a:buFont typeface="Arial" pitchFamily="34" charset="0"/>
              <a:buChar char="•"/>
            </a:pPr>
            <a:r>
              <a:rPr lang="en-US" sz="1200" dirty="0" smtClean="0"/>
              <a:t>In some cases the related consumptions have a strong seasonal component.</a:t>
            </a:r>
          </a:p>
        </p:txBody>
      </p:sp>
    </p:spTree>
    <p:extLst>
      <p:ext uri="{BB962C8B-B14F-4D97-AF65-F5344CB8AC3E}">
        <p14:creationId xmlns:p14="http://schemas.microsoft.com/office/powerpoint/2010/main" val="3407419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Caribbean and Central America Characterization</a:t>
            </a:r>
            <a:endParaRPr lang="en-US" sz="2800" dirty="0"/>
          </a:p>
        </p:txBody>
      </p:sp>
      <p:sp>
        <p:nvSpPr>
          <p:cNvPr id="2" name="1 CuadroTexto"/>
          <p:cNvSpPr txBox="1"/>
          <p:nvPr/>
        </p:nvSpPr>
        <p:spPr>
          <a:xfrm>
            <a:off x="381000" y="1266981"/>
            <a:ext cx="8077200" cy="5593839"/>
          </a:xfrm>
          <a:prstGeom prst="rect">
            <a:avLst/>
          </a:prstGeom>
          <a:noFill/>
        </p:spPr>
        <p:txBody>
          <a:bodyPr wrap="square" rtlCol="0">
            <a:spAutoFit/>
          </a:bodyPr>
          <a:lstStyle/>
          <a:p>
            <a:pPr marL="1257300" lvl="2" indent="-342900">
              <a:lnSpc>
                <a:spcPts val="2100"/>
              </a:lnSpc>
              <a:spcAft>
                <a:spcPts val="1200"/>
              </a:spcAft>
              <a:buClr>
                <a:srgbClr val="FF9900"/>
              </a:buClr>
              <a:buFont typeface="Arial" pitchFamily="34" charset="0"/>
              <a:buChar char="•"/>
            </a:pPr>
            <a:r>
              <a:rPr lang="en-US" sz="1200" b="1" dirty="0" smtClean="0"/>
              <a:t>Power generation is one of main drivers </a:t>
            </a:r>
            <a:r>
              <a:rPr lang="en-US" sz="1200" dirty="0" smtClean="0"/>
              <a:t>for gas consumption (fuel switching). Some countries don’t have an easy power interconnection so specific </a:t>
            </a:r>
            <a:r>
              <a:rPr lang="en-US" sz="1200" dirty="0" err="1" smtClean="0"/>
              <a:t>regas</a:t>
            </a:r>
            <a:r>
              <a:rPr lang="en-US" sz="1200" dirty="0" smtClean="0"/>
              <a:t> facilities are required for specific power developments (limited demand aggregation potential)</a:t>
            </a:r>
          </a:p>
          <a:p>
            <a:pPr marL="1257300" lvl="2" indent="-342900">
              <a:lnSpc>
                <a:spcPts val="2100"/>
              </a:lnSpc>
              <a:spcAft>
                <a:spcPts val="1200"/>
              </a:spcAft>
              <a:buClr>
                <a:srgbClr val="FF9900"/>
              </a:buClr>
              <a:buFont typeface="Arial" pitchFamily="34" charset="0"/>
              <a:buChar char="•"/>
            </a:pPr>
            <a:r>
              <a:rPr lang="en-US" sz="1200" b="1" dirty="0" smtClean="0"/>
              <a:t>Other main potential consumers are raw industries </a:t>
            </a:r>
            <a:r>
              <a:rPr lang="en-US" sz="1200" dirty="0" smtClean="0"/>
              <a:t>(e.g. mining) frequently located far from transport lines (both gas or power generation) and therefore requiring an specific import facility for fitting their consumption with limited aggregation capacity.</a:t>
            </a:r>
          </a:p>
          <a:p>
            <a:pPr marL="1257300" lvl="2" indent="-342900">
              <a:lnSpc>
                <a:spcPts val="2100"/>
              </a:lnSpc>
              <a:spcAft>
                <a:spcPts val="1200"/>
              </a:spcAft>
              <a:buClr>
                <a:srgbClr val="FF9900"/>
              </a:buClr>
              <a:buFont typeface="Arial" pitchFamily="34" charset="0"/>
              <a:buChar char="•"/>
            </a:pPr>
            <a:r>
              <a:rPr lang="en-US" sz="1200" dirty="0" smtClean="0"/>
              <a:t>Many projects announced, many potential consumers willing to develop small LNG developments but </a:t>
            </a:r>
            <a:r>
              <a:rPr lang="en-US" sz="1200" b="1" dirty="0" smtClean="0"/>
              <a:t>challenges for progressing with those projects: unit costs, securing financing and securing LNG supply (that require long term commitments </a:t>
            </a:r>
            <a:r>
              <a:rPr lang="en-US" sz="1200" dirty="0" smtClean="0"/>
              <a:t>and therefore balance sheet capabilities)</a:t>
            </a:r>
            <a:r>
              <a:rPr lang="en-US" sz="1200" b="1" dirty="0" smtClean="0"/>
              <a:t>.</a:t>
            </a:r>
          </a:p>
          <a:p>
            <a:pPr marL="800100" lvl="1" indent="-342900">
              <a:lnSpc>
                <a:spcPts val="2100"/>
              </a:lnSpc>
              <a:spcAft>
                <a:spcPts val="1200"/>
              </a:spcAft>
              <a:buClr>
                <a:srgbClr val="FF9900"/>
              </a:buClr>
              <a:buFont typeface="+mj-lt"/>
              <a:buAutoNum type="alphaLcParenR" startAt="2"/>
            </a:pPr>
            <a:r>
              <a:rPr lang="en-US" sz="1200" b="1" dirty="0" smtClean="0"/>
              <a:t>Key players</a:t>
            </a:r>
            <a:r>
              <a:rPr lang="en-US" sz="1200" dirty="0" smtClean="0"/>
              <a:t>:</a:t>
            </a:r>
          </a:p>
          <a:p>
            <a:pPr marL="1257300" lvl="2" indent="-342900">
              <a:lnSpc>
                <a:spcPts val="2100"/>
              </a:lnSpc>
              <a:spcAft>
                <a:spcPts val="1200"/>
              </a:spcAft>
              <a:buClr>
                <a:srgbClr val="FF9900"/>
              </a:buClr>
              <a:buFont typeface="Arial" pitchFamily="34" charset="0"/>
              <a:buChar char="•"/>
            </a:pPr>
            <a:r>
              <a:rPr lang="en-US" sz="1200" dirty="0" smtClean="0"/>
              <a:t>For </a:t>
            </a:r>
            <a:r>
              <a:rPr lang="en-US" sz="1200" b="1" dirty="0" smtClean="0"/>
              <a:t>securing consumption</a:t>
            </a:r>
            <a:r>
              <a:rPr lang="en-US" sz="1200" dirty="0" smtClean="0"/>
              <a:t>: </a:t>
            </a:r>
            <a:r>
              <a:rPr lang="en-US" sz="1200" b="1" dirty="0" smtClean="0"/>
              <a:t>Utilities</a:t>
            </a:r>
            <a:r>
              <a:rPr lang="en-US" sz="1200" dirty="0" smtClean="0"/>
              <a:t> (power generators), </a:t>
            </a:r>
            <a:r>
              <a:rPr lang="en-US" sz="1200" b="1" dirty="0" smtClean="0"/>
              <a:t>Mining companies </a:t>
            </a:r>
            <a:r>
              <a:rPr lang="en-US" sz="1200" dirty="0" smtClean="0"/>
              <a:t>(</a:t>
            </a:r>
            <a:r>
              <a:rPr lang="en-US" sz="1200" dirty="0" err="1" smtClean="0"/>
              <a:t>extraction&amp;treatment</a:t>
            </a:r>
            <a:r>
              <a:rPr lang="en-US" sz="1200" dirty="0" smtClean="0"/>
              <a:t>) and many times </a:t>
            </a:r>
            <a:r>
              <a:rPr lang="en-US" sz="1200" b="1" dirty="0" smtClean="0"/>
              <a:t>National Companies </a:t>
            </a:r>
            <a:r>
              <a:rPr lang="en-US" sz="1200" dirty="0" smtClean="0"/>
              <a:t>(power generation or distribution) that try to aggregate different consumptions.</a:t>
            </a:r>
          </a:p>
          <a:p>
            <a:pPr marL="1257300" lvl="2" indent="-342900">
              <a:lnSpc>
                <a:spcPts val="2100"/>
              </a:lnSpc>
              <a:spcAft>
                <a:spcPts val="1200"/>
              </a:spcAft>
              <a:buClr>
                <a:srgbClr val="FF9900"/>
              </a:buClr>
              <a:buFont typeface="Arial" pitchFamily="34" charset="0"/>
              <a:buChar char="•"/>
            </a:pPr>
            <a:r>
              <a:rPr lang="en-US" sz="1200" dirty="0" smtClean="0"/>
              <a:t>For  </a:t>
            </a:r>
            <a:r>
              <a:rPr lang="en-US" sz="1200" b="1" dirty="0" smtClean="0"/>
              <a:t>implementing the required </a:t>
            </a:r>
            <a:r>
              <a:rPr lang="en-US" sz="1200" b="1" dirty="0" err="1" smtClean="0"/>
              <a:t>regas</a:t>
            </a:r>
            <a:r>
              <a:rPr lang="en-US" sz="1200" b="1" dirty="0" smtClean="0"/>
              <a:t> infrastructures</a:t>
            </a:r>
            <a:r>
              <a:rPr lang="en-US" sz="1200" dirty="0" smtClean="0"/>
              <a:t>:</a:t>
            </a:r>
          </a:p>
          <a:p>
            <a:pPr marL="1714500" lvl="3" indent="-342900">
              <a:lnSpc>
                <a:spcPts val="2100"/>
              </a:lnSpc>
              <a:spcAft>
                <a:spcPts val="1200"/>
              </a:spcAft>
              <a:buClr>
                <a:schemeClr val="accent3">
                  <a:lumMod val="75000"/>
                </a:schemeClr>
              </a:buClr>
              <a:buSzPct val="65000"/>
              <a:buFont typeface="Wingdings" pitchFamily="2" charset="2"/>
              <a:buChar char="§"/>
            </a:pPr>
            <a:r>
              <a:rPr lang="en-US" sz="1200" dirty="0" smtClean="0"/>
              <a:t>The </a:t>
            </a:r>
            <a:r>
              <a:rPr lang="en-US" sz="1200" b="1" dirty="0" err="1" smtClean="0"/>
              <a:t>regas</a:t>
            </a:r>
            <a:r>
              <a:rPr lang="en-US" sz="1200" b="1" dirty="0" smtClean="0"/>
              <a:t> technologies </a:t>
            </a:r>
            <a:r>
              <a:rPr lang="en-US" sz="1200" dirty="0" smtClean="0"/>
              <a:t>usually involved in this kind of projects make use of e relatively </a:t>
            </a:r>
            <a:r>
              <a:rPr lang="en-US" sz="1200" b="1" dirty="0" smtClean="0"/>
              <a:t>tested</a:t>
            </a:r>
            <a:r>
              <a:rPr lang="en-US" sz="1200" dirty="0" smtClean="0"/>
              <a:t> (peak shaving, satellite LNG plants) </a:t>
            </a:r>
            <a:r>
              <a:rPr lang="en-US" sz="1200" b="1" dirty="0" smtClean="0"/>
              <a:t>existing ones </a:t>
            </a:r>
            <a:r>
              <a:rPr lang="en-US" sz="1200" dirty="0" smtClean="0"/>
              <a:t>with their main providers.</a:t>
            </a:r>
          </a:p>
        </p:txBody>
      </p:sp>
    </p:spTree>
    <p:extLst>
      <p:ext uri="{BB962C8B-B14F-4D97-AF65-F5344CB8AC3E}">
        <p14:creationId xmlns:p14="http://schemas.microsoft.com/office/powerpoint/2010/main" val="5060097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Caribbean and Central America Characterization</a:t>
            </a:r>
            <a:endParaRPr lang="en-US" sz="2800" dirty="0"/>
          </a:p>
        </p:txBody>
      </p:sp>
      <p:sp>
        <p:nvSpPr>
          <p:cNvPr id="2" name="1 CuadroTexto"/>
          <p:cNvSpPr txBox="1"/>
          <p:nvPr/>
        </p:nvSpPr>
        <p:spPr>
          <a:xfrm>
            <a:off x="381000" y="1266981"/>
            <a:ext cx="8077200" cy="5478423"/>
          </a:xfrm>
          <a:prstGeom prst="rect">
            <a:avLst/>
          </a:prstGeom>
          <a:noFill/>
        </p:spPr>
        <p:txBody>
          <a:bodyPr wrap="square" rtlCol="0">
            <a:spAutoFit/>
          </a:bodyPr>
          <a:lstStyle/>
          <a:p>
            <a:pPr marL="1714500" lvl="3" indent="-342900">
              <a:lnSpc>
                <a:spcPts val="2100"/>
              </a:lnSpc>
              <a:spcAft>
                <a:spcPts val="1200"/>
              </a:spcAft>
              <a:buClr>
                <a:schemeClr val="accent3">
                  <a:lumMod val="75000"/>
                </a:schemeClr>
              </a:buClr>
              <a:buSzPct val="60000"/>
              <a:buFont typeface="Wingdings" pitchFamily="2" charset="2"/>
              <a:buChar char="§"/>
            </a:pPr>
            <a:r>
              <a:rPr lang="en-US" sz="1200" dirty="0" smtClean="0"/>
              <a:t>many times the promoters issue tenders for </a:t>
            </a:r>
            <a:r>
              <a:rPr lang="en-US" sz="1200" b="1" dirty="0" err="1" smtClean="0"/>
              <a:t>construction&amp;operation</a:t>
            </a:r>
            <a:r>
              <a:rPr lang="en-US" sz="1200" b="1" dirty="0" smtClean="0"/>
              <a:t> companies bringing both the technical expertise and financing capacities </a:t>
            </a:r>
            <a:r>
              <a:rPr lang="en-US" sz="1200" dirty="0" smtClean="0"/>
              <a:t>(BOO). In some cases the requirement is done altogether with the construction of the envisaged consumption facility (power generation). Both onshore and offshore.</a:t>
            </a:r>
          </a:p>
          <a:p>
            <a:pPr marL="1714500" lvl="3" indent="-342900">
              <a:lnSpc>
                <a:spcPts val="2100"/>
              </a:lnSpc>
              <a:spcAft>
                <a:spcPts val="1200"/>
              </a:spcAft>
              <a:buClr>
                <a:schemeClr val="accent3">
                  <a:lumMod val="75000"/>
                </a:schemeClr>
              </a:buClr>
              <a:buSzPct val="60000"/>
              <a:buFont typeface="Wingdings" pitchFamily="2" charset="2"/>
              <a:buChar char="§"/>
            </a:pPr>
            <a:r>
              <a:rPr lang="en-US" sz="1200" dirty="0" smtClean="0"/>
              <a:t>Fast track solutions are usually required, potential for </a:t>
            </a:r>
            <a:r>
              <a:rPr lang="en-US" sz="1200" dirty="0" err="1" smtClean="0"/>
              <a:t>smals</a:t>
            </a:r>
            <a:r>
              <a:rPr lang="en-US" sz="1200" dirty="0" smtClean="0"/>
              <a:t> scale FSRUs.</a:t>
            </a:r>
          </a:p>
          <a:p>
            <a:pPr marL="1257300" lvl="2" indent="-342900">
              <a:lnSpc>
                <a:spcPts val="2100"/>
              </a:lnSpc>
              <a:spcAft>
                <a:spcPts val="1200"/>
              </a:spcAft>
              <a:buClr>
                <a:srgbClr val="FF9900"/>
              </a:buClr>
              <a:buFont typeface="Arial" pitchFamily="34" charset="0"/>
              <a:buChar char="•"/>
            </a:pPr>
            <a:r>
              <a:rPr lang="en-US" sz="1200" dirty="0" smtClean="0"/>
              <a:t>For </a:t>
            </a:r>
            <a:r>
              <a:rPr lang="en-US" sz="1200" b="1" dirty="0" smtClean="0"/>
              <a:t>LNG supply</a:t>
            </a:r>
            <a:r>
              <a:rPr lang="en-US" sz="1200" dirty="0" smtClean="0"/>
              <a:t>:</a:t>
            </a:r>
          </a:p>
          <a:p>
            <a:pPr marL="1714500" lvl="3" indent="-342900">
              <a:lnSpc>
                <a:spcPts val="2100"/>
              </a:lnSpc>
              <a:spcAft>
                <a:spcPts val="1200"/>
              </a:spcAft>
              <a:buClr>
                <a:schemeClr val="accent3">
                  <a:lumMod val="75000"/>
                </a:schemeClr>
              </a:buClr>
              <a:buSzPct val="60000"/>
              <a:buFont typeface="Wingdings" pitchFamily="2" charset="2"/>
              <a:buChar char="§"/>
            </a:pPr>
            <a:r>
              <a:rPr lang="en-US" sz="1200" dirty="0" smtClean="0"/>
              <a:t>Most of the current LNG supplies from the area (T&amp;T) are already committed to long term contracts.</a:t>
            </a:r>
          </a:p>
          <a:p>
            <a:pPr marL="1714500" lvl="3" indent="-342900">
              <a:lnSpc>
                <a:spcPts val="2100"/>
              </a:lnSpc>
              <a:spcAft>
                <a:spcPts val="1200"/>
              </a:spcAft>
              <a:buClr>
                <a:schemeClr val="accent3">
                  <a:lumMod val="75000"/>
                </a:schemeClr>
              </a:buClr>
              <a:buSzPct val="60000"/>
              <a:buFont typeface="Wingdings" pitchFamily="2" charset="2"/>
              <a:buChar char="§"/>
            </a:pPr>
            <a:r>
              <a:rPr lang="en-US" sz="1200" dirty="0" smtClean="0"/>
              <a:t>Many consumption projects look at the </a:t>
            </a:r>
            <a:r>
              <a:rPr lang="en-US" sz="1200" b="1" dirty="0" smtClean="0"/>
              <a:t>US developments </a:t>
            </a:r>
            <a:r>
              <a:rPr lang="en-US" sz="1200" dirty="0" smtClean="0"/>
              <a:t>as their “natural” LNG supplier. Notwithstanding, these US developments have the opportunity to achieve the international premium markets with conventional carriers.</a:t>
            </a:r>
          </a:p>
          <a:p>
            <a:pPr marL="1714500" lvl="3" indent="-342900">
              <a:lnSpc>
                <a:spcPts val="2100"/>
              </a:lnSpc>
              <a:spcAft>
                <a:spcPts val="1200"/>
              </a:spcAft>
              <a:buClr>
                <a:schemeClr val="accent3">
                  <a:lumMod val="75000"/>
                </a:schemeClr>
              </a:buClr>
              <a:buSzPct val="60000"/>
              <a:buFont typeface="Wingdings" pitchFamily="2" charset="2"/>
              <a:buChar char="§"/>
            </a:pPr>
            <a:r>
              <a:rPr lang="en-US" sz="1200" dirty="0" smtClean="0"/>
              <a:t>Some projects make international supply tenders and receive offers from </a:t>
            </a:r>
            <a:r>
              <a:rPr lang="en-US" sz="1200" b="1" dirty="0" smtClean="0"/>
              <a:t>international LNG operators</a:t>
            </a:r>
            <a:r>
              <a:rPr lang="en-US" sz="1200" dirty="0" smtClean="0"/>
              <a:t> that have capabilities for supplying the alternative premium markets.</a:t>
            </a:r>
          </a:p>
          <a:p>
            <a:pPr marL="1714500" lvl="3" indent="-342900">
              <a:lnSpc>
                <a:spcPts val="2100"/>
              </a:lnSpc>
              <a:spcAft>
                <a:spcPts val="1200"/>
              </a:spcAft>
              <a:buClr>
                <a:schemeClr val="accent3">
                  <a:lumMod val="75000"/>
                </a:schemeClr>
              </a:buClr>
              <a:buSzPct val="60000"/>
              <a:buFont typeface="Wingdings" pitchFamily="2" charset="2"/>
              <a:buChar char="§"/>
            </a:pPr>
            <a:r>
              <a:rPr lang="en-US" sz="1200" dirty="0" smtClean="0"/>
              <a:t>Attracting </a:t>
            </a:r>
            <a:r>
              <a:rPr lang="en-US" sz="1200" b="1" dirty="0" smtClean="0"/>
              <a:t>LNG volumes from international LNG markets require “conventional” LNG carriers </a:t>
            </a:r>
            <a:r>
              <a:rPr lang="en-US" sz="1200" dirty="0" smtClean="0"/>
              <a:t>sizes; therefore the risk of sub optimization of receiving terminals is not negligible.</a:t>
            </a:r>
          </a:p>
          <a:p>
            <a:pPr marL="1714500" lvl="3" indent="-342900">
              <a:lnSpc>
                <a:spcPts val="2100"/>
              </a:lnSpc>
              <a:spcAft>
                <a:spcPts val="1200"/>
              </a:spcAft>
              <a:buClr>
                <a:schemeClr val="accent3">
                  <a:lumMod val="75000"/>
                </a:schemeClr>
              </a:buClr>
              <a:buSzPct val="60000"/>
              <a:buFont typeface="Wingdings" pitchFamily="2" charset="2"/>
              <a:buChar char="§"/>
            </a:pPr>
            <a:r>
              <a:rPr lang="en-US" sz="1200" dirty="0" smtClean="0"/>
              <a:t>Currently, only a potential “small scale” supplier with FID in the area (Pacific </a:t>
            </a:r>
            <a:r>
              <a:rPr lang="en-US" sz="1200" dirty="0" err="1" smtClean="0"/>
              <a:t>Rubiales</a:t>
            </a:r>
            <a:r>
              <a:rPr lang="en-US" sz="1200" dirty="0" smtClean="0"/>
              <a:t>)</a:t>
            </a:r>
          </a:p>
        </p:txBody>
      </p:sp>
    </p:spTree>
    <p:extLst>
      <p:ext uri="{BB962C8B-B14F-4D97-AF65-F5344CB8AC3E}">
        <p14:creationId xmlns:p14="http://schemas.microsoft.com/office/powerpoint/2010/main" val="674320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Caribbean and Central America Characterization</a:t>
            </a:r>
            <a:endParaRPr lang="en-US" sz="2800" dirty="0"/>
          </a:p>
        </p:txBody>
      </p:sp>
      <p:sp>
        <p:nvSpPr>
          <p:cNvPr id="2" name="1 CuadroTexto"/>
          <p:cNvSpPr txBox="1"/>
          <p:nvPr/>
        </p:nvSpPr>
        <p:spPr>
          <a:xfrm>
            <a:off x="381000" y="1266981"/>
            <a:ext cx="8077200" cy="5330755"/>
          </a:xfrm>
          <a:prstGeom prst="rect">
            <a:avLst/>
          </a:prstGeom>
          <a:noFill/>
        </p:spPr>
        <p:txBody>
          <a:bodyPr wrap="square" rtlCol="0">
            <a:spAutoFit/>
          </a:bodyPr>
          <a:lstStyle/>
          <a:p>
            <a:pPr marL="800100" lvl="1" indent="-342900">
              <a:lnSpc>
                <a:spcPts val="2100"/>
              </a:lnSpc>
              <a:spcAft>
                <a:spcPts val="1200"/>
              </a:spcAft>
              <a:buClr>
                <a:srgbClr val="FF9900"/>
              </a:buClr>
              <a:buFont typeface="+mj-lt"/>
              <a:buAutoNum type="arabicPeriod" startAt="2"/>
            </a:pPr>
            <a:r>
              <a:rPr lang="en-US" sz="1400" b="1" dirty="0" smtClean="0"/>
              <a:t>Small LNG </a:t>
            </a:r>
            <a:r>
              <a:rPr lang="en-US" sz="1400" b="1" dirty="0" err="1" smtClean="0"/>
              <a:t>production&amp;transport</a:t>
            </a:r>
            <a:r>
              <a:rPr lang="en-US" sz="1400" b="1" dirty="0" smtClean="0"/>
              <a:t> panorama</a:t>
            </a:r>
            <a:r>
              <a:rPr lang="en-US" sz="1400" dirty="0" smtClean="0"/>
              <a:t>:</a:t>
            </a:r>
          </a:p>
          <a:p>
            <a:pPr marL="800100" lvl="1" indent="-342900">
              <a:lnSpc>
                <a:spcPts val="2100"/>
              </a:lnSpc>
              <a:spcAft>
                <a:spcPts val="1200"/>
              </a:spcAft>
              <a:buClr>
                <a:srgbClr val="FF9900"/>
              </a:buClr>
              <a:buFont typeface="+mj-lt"/>
              <a:buAutoNum type="alphaLcParenR"/>
            </a:pPr>
            <a:r>
              <a:rPr lang="en-US" sz="1400" b="1" dirty="0" smtClean="0"/>
              <a:t>Main Drivers</a:t>
            </a:r>
            <a:r>
              <a:rPr lang="en-US" sz="1400" dirty="0" smtClean="0"/>
              <a:t>:</a:t>
            </a:r>
          </a:p>
          <a:p>
            <a:pPr marL="1257300" lvl="2" indent="-342900">
              <a:lnSpc>
                <a:spcPts val="2100"/>
              </a:lnSpc>
              <a:spcAft>
                <a:spcPts val="1200"/>
              </a:spcAft>
              <a:buClr>
                <a:srgbClr val="FF9900"/>
              </a:buClr>
              <a:buFont typeface="Arial" pitchFamily="34" charset="0"/>
              <a:buChar char="•"/>
            </a:pPr>
            <a:r>
              <a:rPr lang="en-US" sz="1200" b="1" dirty="0" smtClean="0"/>
              <a:t>Monetization of small-medium scale gas resources:</a:t>
            </a:r>
          </a:p>
          <a:p>
            <a:pPr marL="1714500" lvl="3" indent="-342900">
              <a:lnSpc>
                <a:spcPts val="2100"/>
              </a:lnSpc>
              <a:spcAft>
                <a:spcPts val="1200"/>
              </a:spcAft>
              <a:buClr>
                <a:schemeClr val="accent3">
                  <a:lumMod val="75000"/>
                </a:schemeClr>
              </a:buClr>
              <a:buSzPct val="60000"/>
              <a:buFont typeface="Wingdings" pitchFamily="2" charset="2"/>
              <a:buChar char="§"/>
            </a:pPr>
            <a:r>
              <a:rPr lang="en-US" sz="1200" dirty="0" smtClean="0"/>
              <a:t>Without a clear access to domestic consumptions.</a:t>
            </a:r>
          </a:p>
          <a:p>
            <a:pPr marL="1714500" lvl="3" indent="-342900">
              <a:lnSpc>
                <a:spcPts val="2100"/>
              </a:lnSpc>
              <a:spcAft>
                <a:spcPts val="1200"/>
              </a:spcAft>
              <a:buClr>
                <a:schemeClr val="accent3">
                  <a:lumMod val="75000"/>
                </a:schemeClr>
              </a:buClr>
              <a:buSzPct val="60000"/>
              <a:buFont typeface="Wingdings" pitchFamily="2" charset="2"/>
              <a:buChar char="§"/>
            </a:pPr>
            <a:r>
              <a:rPr lang="en-US" sz="1200" dirty="0" smtClean="0"/>
              <a:t>Without “critical mass” as to be processed or aggregated conventional “base load” LNG developments.</a:t>
            </a:r>
            <a:endParaRPr lang="en-US" sz="1200" dirty="0"/>
          </a:p>
          <a:p>
            <a:pPr marL="1257300" lvl="2" indent="-342900">
              <a:lnSpc>
                <a:spcPts val="2100"/>
              </a:lnSpc>
              <a:spcAft>
                <a:spcPts val="1200"/>
              </a:spcAft>
              <a:buClr>
                <a:srgbClr val="FF9900"/>
              </a:buClr>
              <a:buFont typeface="Arial" pitchFamily="34" charset="0"/>
              <a:buChar char="•"/>
            </a:pPr>
            <a:r>
              <a:rPr lang="en-US" sz="1200" dirty="0" smtClean="0"/>
              <a:t>Requirement for </a:t>
            </a:r>
            <a:r>
              <a:rPr lang="en-US" sz="1200" b="1" dirty="0" smtClean="0"/>
              <a:t>innovative configurations </a:t>
            </a:r>
            <a:r>
              <a:rPr lang="en-US" sz="1200" dirty="0" smtClean="0"/>
              <a:t>as to </a:t>
            </a:r>
            <a:r>
              <a:rPr lang="en-US" sz="1200" b="1" dirty="0" smtClean="0"/>
              <a:t>overcome des-economy of scale</a:t>
            </a:r>
            <a:r>
              <a:rPr lang="en-US" sz="1200" dirty="0" smtClean="0"/>
              <a:t>. At the same time, try to maximize the use of </a:t>
            </a:r>
            <a:r>
              <a:rPr lang="en-US" sz="1200" b="1" dirty="0" smtClean="0"/>
              <a:t>proven small scale liquefaction modules </a:t>
            </a:r>
            <a:r>
              <a:rPr lang="en-US" sz="1200" dirty="0" smtClean="0"/>
              <a:t>(expertise from peak shaving facilities) for reliability.</a:t>
            </a:r>
          </a:p>
          <a:p>
            <a:pPr marL="1257300" lvl="2" indent="-342900">
              <a:lnSpc>
                <a:spcPts val="2100"/>
              </a:lnSpc>
              <a:spcAft>
                <a:spcPts val="1200"/>
              </a:spcAft>
              <a:buClr>
                <a:srgbClr val="FF9900"/>
              </a:buClr>
              <a:buFont typeface="Arial" pitchFamily="34" charset="0"/>
              <a:buChar char="•"/>
            </a:pPr>
            <a:r>
              <a:rPr lang="en-US" sz="1200" b="1" dirty="0" smtClean="0"/>
              <a:t>The only small scale liquefaction project currently sanctioned </a:t>
            </a:r>
            <a:r>
              <a:rPr lang="en-US" sz="1200" dirty="0" smtClean="0"/>
              <a:t>(0,5 </a:t>
            </a:r>
            <a:r>
              <a:rPr lang="en-US" sz="1200" dirty="0" err="1" smtClean="0"/>
              <a:t>Mtpa</a:t>
            </a:r>
            <a:r>
              <a:rPr lang="en-US" sz="1200" dirty="0" smtClean="0"/>
              <a:t> Pacific </a:t>
            </a:r>
            <a:r>
              <a:rPr lang="en-US" sz="1200" dirty="0" err="1" smtClean="0"/>
              <a:t>Rubiales</a:t>
            </a:r>
            <a:r>
              <a:rPr lang="en-US" sz="1200" dirty="0" smtClean="0"/>
              <a:t> in Colombia) is </a:t>
            </a:r>
            <a:r>
              <a:rPr lang="en-US" sz="1200" b="1" dirty="0" smtClean="0"/>
              <a:t>an offshore development, </a:t>
            </a:r>
            <a:r>
              <a:rPr lang="en-US" sz="1200" dirty="0" smtClean="0"/>
              <a:t>probably because of cost efficiency with respect onshore.</a:t>
            </a:r>
          </a:p>
          <a:p>
            <a:pPr marL="1257300" lvl="2" indent="-342900">
              <a:lnSpc>
                <a:spcPts val="2100"/>
              </a:lnSpc>
              <a:spcAft>
                <a:spcPts val="1200"/>
              </a:spcAft>
              <a:buClr>
                <a:srgbClr val="FF9900"/>
              </a:buClr>
              <a:buFont typeface="Arial" pitchFamily="34" charset="0"/>
              <a:buChar char="•"/>
            </a:pPr>
            <a:r>
              <a:rPr lang="en-US" sz="1200" b="1" dirty="0" smtClean="0"/>
              <a:t>Markets flexibility</a:t>
            </a:r>
            <a:r>
              <a:rPr lang="en-US" sz="1200" dirty="0" smtClean="0"/>
              <a:t>: although there are other logistics alternatives </a:t>
            </a:r>
            <a:r>
              <a:rPr lang="en-US" sz="1200" dirty="0"/>
              <a:t>f</a:t>
            </a:r>
            <a:r>
              <a:rPr lang="en-US" sz="1200" dirty="0" smtClean="0"/>
              <a:t>or small scale gas production, such as CNG</a:t>
            </a:r>
            <a:r>
              <a:rPr lang="en-US" sz="1200" dirty="0"/>
              <a:t>,</a:t>
            </a:r>
            <a:r>
              <a:rPr lang="en-US" sz="1200" dirty="0" smtClean="0"/>
              <a:t> the LNG provides access to many markets with ability for diversions.</a:t>
            </a:r>
          </a:p>
          <a:p>
            <a:pPr marL="1257300" lvl="2" indent="-342900">
              <a:lnSpc>
                <a:spcPts val="2100"/>
              </a:lnSpc>
              <a:spcAft>
                <a:spcPts val="1200"/>
              </a:spcAft>
              <a:buClr>
                <a:srgbClr val="FF9900"/>
              </a:buClr>
              <a:buFont typeface="Arial" pitchFamily="34" charset="0"/>
              <a:buChar char="•"/>
            </a:pPr>
            <a:r>
              <a:rPr lang="en-US" sz="1200" dirty="0" smtClean="0"/>
              <a:t>Ability for making use of both </a:t>
            </a:r>
            <a:r>
              <a:rPr lang="en-US" sz="1200" b="1" dirty="0" smtClean="0"/>
              <a:t>conventional size carriers </a:t>
            </a:r>
            <a:r>
              <a:rPr lang="en-US" sz="1200" dirty="0" smtClean="0"/>
              <a:t>(international markets) and </a:t>
            </a:r>
            <a:r>
              <a:rPr lang="en-US" sz="1200" b="1" dirty="0" smtClean="0"/>
              <a:t>smaller scale ones</a:t>
            </a:r>
            <a:r>
              <a:rPr lang="en-US" sz="1200" dirty="0" smtClean="0"/>
              <a:t> (regional markets)</a:t>
            </a:r>
          </a:p>
        </p:txBody>
      </p:sp>
    </p:spTree>
    <p:extLst>
      <p:ext uri="{BB962C8B-B14F-4D97-AF65-F5344CB8AC3E}">
        <p14:creationId xmlns:p14="http://schemas.microsoft.com/office/powerpoint/2010/main" val="1467004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Caribbean and Central America Characterization</a:t>
            </a:r>
            <a:endParaRPr lang="en-US" sz="2800" dirty="0"/>
          </a:p>
        </p:txBody>
      </p:sp>
      <p:sp>
        <p:nvSpPr>
          <p:cNvPr id="2" name="1 CuadroTexto"/>
          <p:cNvSpPr txBox="1"/>
          <p:nvPr/>
        </p:nvSpPr>
        <p:spPr>
          <a:xfrm>
            <a:off x="381000" y="1266981"/>
            <a:ext cx="8077200" cy="5363007"/>
          </a:xfrm>
          <a:prstGeom prst="rect">
            <a:avLst/>
          </a:prstGeom>
          <a:noFill/>
        </p:spPr>
        <p:txBody>
          <a:bodyPr wrap="square" rtlCol="0">
            <a:spAutoFit/>
          </a:bodyPr>
          <a:lstStyle/>
          <a:p>
            <a:pPr marL="800100" lvl="1" indent="-342900">
              <a:lnSpc>
                <a:spcPts val="2100"/>
              </a:lnSpc>
              <a:spcAft>
                <a:spcPts val="1200"/>
              </a:spcAft>
              <a:buClr>
                <a:srgbClr val="FF9900"/>
              </a:buClr>
              <a:buFont typeface="+mj-lt"/>
              <a:buAutoNum type="alphaLcParenR" startAt="2"/>
            </a:pPr>
            <a:r>
              <a:rPr lang="en-US" sz="1400" b="1" dirty="0" smtClean="0"/>
              <a:t>Key players</a:t>
            </a:r>
            <a:r>
              <a:rPr lang="en-US" sz="1400" dirty="0" smtClean="0"/>
              <a:t>:</a:t>
            </a:r>
          </a:p>
          <a:p>
            <a:pPr marL="1257300" lvl="2" indent="-342900">
              <a:lnSpc>
                <a:spcPts val="2100"/>
              </a:lnSpc>
              <a:spcAft>
                <a:spcPts val="1200"/>
              </a:spcAft>
              <a:buClr>
                <a:srgbClr val="FF9900"/>
              </a:buClr>
              <a:buFont typeface="Arial" pitchFamily="34" charset="0"/>
              <a:buChar char="•"/>
            </a:pPr>
            <a:r>
              <a:rPr lang="en-US" sz="1200" b="1" dirty="0" smtClean="0"/>
              <a:t>Upstream (</a:t>
            </a:r>
            <a:r>
              <a:rPr lang="en-US" sz="1200" b="1" dirty="0" err="1" smtClean="0"/>
              <a:t>feedgas</a:t>
            </a:r>
            <a:r>
              <a:rPr lang="en-US" sz="1200" b="1" dirty="0" smtClean="0"/>
              <a:t>):</a:t>
            </a:r>
          </a:p>
          <a:p>
            <a:pPr marL="1714500" lvl="3" indent="-342900">
              <a:lnSpc>
                <a:spcPts val="2100"/>
              </a:lnSpc>
              <a:spcAft>
                <a:spcPts val="1200"/>
              </a:spcAft>
              <a:buClr>
                <a:schemeClr val="accent3">
                  <a:lumMod val="75000"/>
                </a:schemeClr>
              </a:buClr>
              <a:buSzPct val="60000"/>
              <a:buFont typeface="Wingdings" pitchFamily="2" charset="2"/>
              <a:buChar char="§"/>
            </a:pPr>
            <a:r>
              <a:rPr lang="en-US" sz="1200" dirty="0" smtClean="0"/>
              <a:t>Independent E&amp;P companies with, “stranded” gas resources in terms of conventional size LNG developments, and with appetite for new concepts (such as Pacific </a:t>
            </a:r>
            <a:r>
              <a:rPr lang="en-US" sz="1200" dirty="0" err="1" smtClean="0"/>
              <a:t>Rubiales</a:t>
            </a:r>
            <a:r>
              <a:rPr lang="en-US" sz="1200" dirty="0" smtClean="0"/>
              <a:t> in Colombia) or with some aggregation capabilities from small producers.</a:t>
            </a:r>
          </a:p>
          <a:p>
            <a:pPr marL="1714500" lvl="3" indent="-342900">
              <a:lnSpc>
                <a:spcPts val="2100"/>
              </a:lnSpc>
              <a:spcAft>
                <a:spcPts val="1200"/>
              </a:spcAft>
              <a:buClr>
                <a:schemeClr val="accent3">
                  <a:lumMod val="75000"/>
                </a:schemeClr>
              </a:buClr>
              <a:buSzPct val="60000"/>
              <a:buFont typeface="Wingdings" pitchFamily="2" charset="2"/>
              <a:buChar char="§"/>
            </a:pPr>
            <a:r>
              <a:rPr lang="en-US" sz="1200" dirty="0" smtClean="0"/>
              <a:t>Companies with some abilities and interests for aggregating spare production and for developing regional LNG markets with customized solutions.</a:t>
            </a:r>
            <a:endParaRPr lang="en-US" sz="1200" dirty="0"/>
          </a:p>
          <a:p>
            <a:pPr marL="1257300" lvl="2" indent="-342900">
              <a:lnSpc>
                <a:spcPts val="2100"/>
              </a:lnSpc>
              <a:spcAft>
                <a:spcPts val="1200"/>
              </a:spcAft>
              <a:buClr>
                <a:srgbClr val="FF9900"/>
              </a:buClr>
              <a:buFont typeface="Arial" pitchFamily="34" charset="0"/>
              <a:buChar char="•"/>
            </a:pPr>
            <a:r>
              <a:rPr lang="en-US" sz="1200" b="1" dirty="0" smtClean="0"/>
              <a:t>Liquefaction (facilities):</a:t>
            </a:r>
          </a:p>
          <a:p>
            <a:pPr marL="1714500" lvl="3" indent="-342900">
              <a:lnSpc>
                <a:spcPts val="2100"/>
              </a:lnSpc>
              <a:spcAft>
                <a:spcPts val="1200"/>
              </a:spcAft>
              <a:buClr>
                <a:schemeClr val="accent3">
                  <a:lumMod val="75000"/>
                </a:schemeClr>
              </a:buClr>
              <a:buSzPct val="60000"/>
              <a:buFont typeface="Wingdings" pitchFamily="2" charset="2"/>
              <a:buChar char="§"/>
            </a:pPr>
            <a:r>
              <a:rPr lang="en-US" sz="1200" b="1" dirty="0" smtClean="0"/>
              <a:t>Technology providers </a:t>
            </a:r>
            <a:r>
              <a:rPr lang="en-US" sz="1200" dirty="0" smtClean="0"/>
              <a:t>with experience in small scale liquefaction developments and providing “proven” solutions in other market niches (peak shaving, floating LNG solutions).</a:t>
            </a:r>
          </a:p>
          <a:p>
            <a:pPr marL="1714500" lvl="3" indent="-342900">
              <a:lnSpc>
                <a:spcPts val="2100"/>
              </a:lnSpc>
              <a:spcAft>
                <a:spcPts val="1200"/>
              </a:spcAft>
              <a:buClr>
                <a:schemeClr val="accent3">
                  <a:lumMod val="75000"/>
                </a:schemeClr>
              </a:buClr>
              <a:buSzPct val="60000"/>
              <a:buFont typeface="Wingdings" pitchFamily="2" charset="2"/>
              <a:buChar char="§"/>
            </a:pPr>
            <a:r>
              <a:rPr lang="en-US" sz="1200" b="1" dirty="0" smtClean="0"/>
              <a:t>“Integrators”: </a:t>
            </a:r>
            <a:r>
              <a:rPr lang="en-US" sz="1200" dirty="0" smtClean="0"/>
              <a:t>companies that put together liquefaction technology providers, shipyards and integrally develop the project under a BOO (build own and operate) business model.</a:t>
            </a:r>
          </a:p>
          <a:p>
            <a:pPr marL="1257300" lvl="2" indent="-342900">
              <a:lnSpc>
                <a:spcPts val="2100"/>
              </a:lnSpc>
              <a:spcAft>
                <a:spcPts val="1200"/>
              </a:spcAft>
              <a:buClr>
                <a:srgbClr val="FF9900"/>
              </a:buClr>
              <a:buSzPct val="100000"/>
              <a:buFont typeface="Arial" pitchFamily="34" charset="0"/>
              <a:buChar char="•"/>
            </a:pPr>
            <a:r>
              <a:rPr lang="en-US" sz="1200" b="1" dirty="0" smtClean="0"/>
              <a:t>Shipping:</a:t>
            </a:r>
          </a:p>
          <a:p>
            <a:pPr marL="1714500" lvl="3" indent="-342900">
              <a:lnSpc>
                <a:spcPts val="2100"/>
              </a:lnSpc>
              <a:spcAft>
                <a:spcPts val="1200"/>
              </a:spcAft>
              <a:buClr>
                <a:schemeClr val="accent3">
                  <a:lumMod val="75000"/>
                </a:schemeClr>
              </a:buClr>
              <a:buSzPct val="60000"/>
              <a:buFont typeface="Wingdings" pitchFamily="2" charset="2"/>
              <a:buChar char="§"/>
            </a:pPr>
            <a:r>
              <a:rPr lang="en-US" sz="1200" dirty="0" smtClean="0"/>
              <a:t>Companies with experience and/or innovative solutions for small – mid scale shipping (&lt;40.000 m</a:t>
            </a:r>
            <a:r>
              <a:rPr lang="en-US" sz="1200" baseline="30000" dirty="0" smtClean="0"/>
              <a:t>3</a:t>
            </a:r>
            <a:r>
              <a:rPr lang="en-US" sz="1200" dirty="0" smtClean="0"/>
              <a:t> LNG) and with conventional size carriers.</a:t>
            </a:r>
          </a:p>
        </p:txBody>
      </p:sp>
    </p:spTree>
    <p:extLst>
      <p:ext uri="{BB962C8B-B14F-4D97-AF65-F5344CB8AC3E}">
        <p14:creationId xmlns:p14="http://schemas.microsoft.com/office/powerpoint/2010/main" val="2444992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685800"/>
          </a:xfrm>
        </p:spPr>
        <p:txBody>
          <a:bodyPr/>
          <a:lstStyle/>
          <a:p>
            <a:r>
              <a:rPr lang="en-US" sz="3200" dirty="0" smtClean="0"/>
              <a:t>. Safety, Standards and Regulations</a:t>
            </a:r>
            <a:endParaRPr lang="en-US" sz="3200" dirty="0"/>
          </a:p>
        </p:txBody>
      </p:sp>
      <p:sp>
        <p:nvSpPr>
          <p:cNvPr id="6" name="TextBox 5"/>
          <p:cNvSpPr txBox="1"/>
          <p:nvPr/>
        </p:nvSpPr>
        <p:spPr>
          <a:xfrm>
            <a:off x="304800" y="1143000"/>
            <a:ext cx="8534400" cy="3226332"/>
          </a:xfrm>
          <a:prstGeom prst="rect">
            <a:avLst/>
          </a:prstGeom>
          <a:noFill/>
        </p:spPr>
        <p:txBody>
          <a:bodyPr wrap="square" rtlCol="0">
            <a:spAutoFit/>
          </a:bodyPr>
          <a:lstStyle/>
          <a:p>
            <a:pPr marL="615950" lvl="2" indent="-342900">
              <a:buFont typeface="Arial" pitchFamily="34" charset="0"/>
              <a:buChar char="•"/>
            </a:pPr>
            <a:r>
              <a:rPr lang="en-US" sz="1200" dirty="0" smtClean="0"/>
              <a:t>In </a:t>
            </a:r>
            <a:r>
              <a:rPr lang="en-US" sz="1200" dirty="0"/>
              <a:t>general terms, </a:t>
            </a:r>
            <a:r>
              <a:rPr lang="en-US" sz="1200" b="1" dirty="0"/>
              <a:t>most of the countries with potential projects don’t have a specific regulation for LNG receiving terminals</a:t>
            </a:r>
            <a:r>
              <a:rPr lang="en-US" sz="1200" dirty="0"/>
              <a:t>. In order to attract investors for developing receiving terminals the regulatory framework needs to be defined. Notwithstanding, many of the projects under study </a:t>
            </a:r>
            <a:r>
              <a:rPr lang="en-US" sz="1200" b="1" dirty="0"/>
              <a:t>count with </a:t>
            </a:r>
            <a:r>
              <a:rPr lang="en-US" sz="1200" dirty="0"/>
              <a:t>those </a:t>
            </a:r>
            <a:r>
              <a:rPr lang="en-US" sz="1200" b="1" dirty="0"/>
              <a:t>countries authorities’ support</a:t>
            </a:r>
            <a:r>
              <a:rPr lang="en-US" sz="1200" dirty="0"/>
              <a:t>.</a:t>
            </a:r>
            <a:endParaRPr lang="es-ES" sz="1200" dirty="0"/>
          </a:p>
          <a:p>
            <a:pPr marL="273050"/>
            <a:endParaRPr lang="es-ES" sz="1200" dirty="0"/>
          </a:p>
          <a:p>
            <a:pPr marL="558800" lvl="2" indent="-285750">
              <a:buFont typeface="Arial" pitchFamily="34" charset="0"/>
              <a:buChar char="•"/>
            </a:pPr>
            <a:r>
              <a:rPr lang="en-US" sz="1200" dirty="0"/>
              <a:t>In </a:t>
            </a:r>
            <a:r>
              <a:rPr lang="en-US" sz="1200" b="1" dirty="0"/>
              <a:t>Dominican Republic and Puerto Rico with already existing LNG </a:t>
            </a:r>
            <a:r>
              <a:rPr lang="en-US" sz="1200" dirty="0"/>
              <a:t>receiving terminals the main regulatory issue is that there are </a:t>
            </a:r>
            <a:r>
              <a:rPr lang="en-US" sz="1200" b="1" dirty="0"/>
              <a:t>not open access</a:t>
            </a:r>
            <a:r>
              <a:rPr lang="en-US" sz="1200" dirty="0"/>
              <a:t>, this makes that other potential LNG consumers don’t have the possibility to access LNG except by developing their own receiving facility</a:t>
            </a:r>
            <a:r>
              <a:rPr lang="en-US" sz="1200" dirty="0" smtClean="0"/>
              <a:t>.</a:t>
            </a:r>
            <a:r>
              <a:rPr lang="en-US" sz="1200" dirty="0"/>
              <a:t> </a:t>
            </a:r>
            <a:endParaRPr lang="es-ES" sz="1200" dirty="0"/>
          </a:p>
          <a:p>
            <a:pPr marL="273050"/>
            <a:endParaRPr lang="es-ES" sz="1200" dirty="0"/>
          </a:p>
          <a:p>
            <a:pPr marL="558800" lvl="2" indent="-285750">
              <a:buFont typeface="Arial" pitchFamily="34" charset="0"/>
              <a:buChar char="•"/>
            </a:pPr>
            <a:r>
              <a:rPr lang="en-US" sz="1200" b="1" dirty="0"/>
              <a:t>The only small scale project already sanctioned in the area, Pacific </a:t>
            </a:r>
            <a:r>
              <a:rPr lang="en-US" sz="1200" b="1" dirty="0" err="1"/>
              <a:t>Rubiales</a:t>
            </a:r>
            <a:r>
              <a:rPr lang="en-US" sz="1200" b="1" dirty="0"/>
              <a:t> in Colombia</a:t>
            </a:r>
            <a:r>
              <a:rPr lang="en-US" sz="1200" dirty="0"/>
              <a:t> (exporting, but also potentially importing facility), is subject to the </a:t>
            </a:r>
            <a:r>
              <a:rPr lang="en-US" sz="1200" b="1" dirty="0"/>
              <a:t>gas regulatory framework led by the Ministry and CREG </a:t>
            </a:r>
            <a:r>
              <a:rPr lang="en-US" sz="1200" dirty="0"/>
              <a:t>(domestic energy agency). The gas regulatory framework in Colombia sets, as mandatory, that the national gas supply/demand projections are positive for at least the following 8 years in order to allow gas exports</a:t>
            </a:r>
            <a:r>
              <a:rPr lang="en-US" sz="1200" dirty="0" smtClean="0"/>
              <a:t>.</a:t>
            </a:r>
          </a:p>
          <a:p>
            <a:pPr marL="558800" lvl="2" indent="-285750">
              <a:buFont typeface="Arial" pitchFamily="34" charset="0"/>
              <a:buChar char="•"/>
            </a:pPr>
            <a:endParaRPr lang="en-US" sz="1200" dirty="0">
              <a:solidFill>
                <a:srgbClr val="FF0000"/>
              </a:solidFill>
            </a:endParaRPr>
          </a:p>
          <a:p>
            <a:pPr marL="558800" lvl="2" indent="-285750">
              <a:buFont typeface="Arial" pitchFamily="34" charset="0"/>
              <a:buChar char="•"/>
            </a:pPr>
            <a:r>
              <a:rPr lang="en-US" sz="1200" dirty="0" smtClean="0">
                <a:solidFill>
                  <a:srgbClr val="FF0000"/>
                </a:solidFill>
              </a:rPr>
              <a:t>…</a:t>
            </a:r>
            <a:endParaRPr lang="es-ES" sz="1200" dirty="0">
              <a:solidFill>
                <a:srgbClr val="FF0000"/>
              </a:solidFill>
            </a:endParaRPr>
          </a:p>
          <a:p>
            <a:pPr>
              <a:lnSpc>
                <a:spcPct val="200000"/>
              </a:lnSpc>
              <a:spcAft>
                <a:spcPts val="1200"/>
              </a:spcAft>
              <a:buClr>
                <a:schemeClr val="accent2"/>
              </a:buClr>
              <a:buFont typeface="Wingdings" pitchFamily="2" charset="2"/>
              <a:buChar char="§"/>
            </a:pPr>
            <a:endParaRPr lang="en-US" sz="1400" dirty="0" err="1" smtClean="0"/>
          </a:p>
        </p:txBody>
      </p:sp>
    </p:spTree>
    <p:extLst>
      <p:ext uri="{BB962C8B-B14F-4D97-AF65-F5344CB8AC3E}">
        <p14:creationId xmlns:p14="http://schemas.microsoft.com/office/powerpoint/2010/main" val="1978281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056" y="185058"/>
            <a:ext cx="8763000" cy="990600"/>
          </a:xfrm>
        </p:spPr>
        <p:txBody>
          <a:bodyPr/>
          <a:lstStyle/>
          <a:p>
            <a:r>
              <a:rPr lang="en-US" sz="3200" dirty="0" smtClean="0"/>
              <a:t> Conclusion, General Observations for Caribbean and Central America</a:t>
            </a:r>
            <a:endParaRPr lang="en-US" sz="3200" dirty="0"/>
          </a:p>
        </p:txBody>
      </p:sp>
      <p:sp>
        <p:nvSpPr>
          <p:cNvPr id="6" name="TextBox 5"/>
          <p:cNvSpPr txBox="1"/>
          <p:nvPr/>
        </p:nvSpPr>
        <p:spPr>
          <a:xfrm>
            <a:off x="304800" y="1549392"/>
            <a:ext cx="8534400" cy="3698448"/>
          </a:xfrm>
          <a:prstGeom prst="rect">
            <a:avLst/>
          </a:prstGeom>
          <a:noFill/>
        </p:spPr>
        <p:txBody>
          <a:bodyPr wrap="square" rtlCol="0">
            <a:spAutoFit/>
          </a:bodyPr>
          <a:lstStyle/>
          <a:p>
            <a:pPr marL="342900" lvl="0" indent="-342900" algn="just">
              <a:spcAft>
                <a:spcPts val="1000"/>
              </a:spcAft>
              <a:buFont typeface="Wingdings"/>
              <a:buChar char=""/>
              <a:tabLst>
                <a:tab pos="457200" algn="l"/>
              </a:tabLst>
            </a:pPr>
            <a:r>
              <a:rPr lang="en-US" sz="1600" dirty="0" smtClean="0">
                <a:ea typeface="Calibri"/>
                <a:cs typeface="Times New Roman"/>
              </a:rPr>
              <a:t>The </a:t>
            </a:r>
            <a:r>
              <a:rPr lang="en-US" sz="1600" b="1" dirty="0">
                <a:ea typeface="Calibri"/>
                <a:cs typeface="Times New Roman"/>
              </a:rPr>
              <a:t>Caribbean/Central America area is a clear niche for small scale LNG </a:t>
            </a:r>
            <a:r>
              <a:rPr lang="en-US" sz="1600" dirty="0">
                <a:ea typeface="Calibri"/>
                <a:cs typeface="Times New Roman"/>
              </a:rPr>
              <a:t>developments, </a:t>
            </a:r>
            <a:r>
              <a:rPr lang="en-US" sz="1600" b="1" dirty="0">
                <a:ea typeface="Calibri"/>
                <a:cs typeface="Times New Roman"/>
              </a:rPr>
              <a:t>mainly for </a:t>
            </a:r>
            <a:r>
              <a:rPr lang="en-US" sz="1600" b="1" dirty="0" err="1">
                <a:ea typeface="Calibri"/>
                <a:cs typeface="Times New Roman"/>
              </a:rPr>
              <a:t>regas</a:t>
            </a:r>
            <a:r>
              <a:rPr lang="en-US" sz="1600" b="1" dirty="0">
                <a:ea typeface="Calibri"/>
                <a:cs typeface="Times New Roman"/>
              </a:rPr>
              <a:t>/consumption</a:t>
            </a:r>
            <a:r>
              <a:rPr lang="en-US" sz="1600" dirty="0">
                <a:ea typeface="Calibri"/>
                <a:cs typeface="Times New Roman"/>
              </a:rPr>
              <a:t> purposes, due to two main characteristics:</a:t>
            </a:r>
            <a:endParaRPr lang="es-ES" sz="1600" dirty="0">
              <a:ea typeface="Calibri"/>
              <a:cs typeface="Times New Roman"/>
            </a:endParaRPr>
          </a:p>
          <a:p>
            <a:pPr marL="742950" lvl="1" indent="-285750" algn="just">
              <a:spcAft>
                <a:spcPts val="1000"/>
              </a:spcAft>
              <a:buFont typeface="Wingdings"/>
              <a:buChar char=""/>
              <a:tabLst>
                <a:tab pos="914400" algn="l"/>
              </a:tabLst>
            </a:pPr>
            <a:r>
              <a:rPr lang="en-US" sz="1600" dirty="0">
                <a:ea typeface="Calibri"/>
                <a:cs typeface="Times New Roman"/>
              </a:rPr>
              <a:t>Abundance of small size (and isolated) markets</a:t>
            </a:r>
            <a:endParaRPr lang="es-ES" sz="1600" dirty="0">
              <a:ea typeface="Calibri"/>
              <a:cs typeface="Times New Roman"/>
            </a:endParaRPr>
          </a:p>
          <a:p>
            <a:pPr marL="742950" lvl="1" indent="-285750" algn="just">
              <a:spcAft>
                <a:spcPts val="1000"/>
              </a:spcAft>
              <a:buFont typeface="Wingdings"/>
              <a:buChar char=""/>
              <a:tabLst>
                <a:tab pos="914400" algn="l"/>
              </a:tabLst>
            </a:pPr>
            <a:r>
              <a:rPr lang="en-US" sz="1600" dirty="0">
                <a:ea typeface="Calibri"/>
                <a:cs typeface="Times New Roman"/>
              </a:rPr>
              <a:t>Potential premium prices as LNG would substitute other oil related </a:t>
            </a:r>
            <a:r>
              <a:rPr lang="en-US" sz="1600" dirty="0" smtClean="0">
                <a:ea typeface="Calibri"/>
                <a:cs typeface="Times New Roman"/>
              </a:rPr>
              <a:t>fuels.</a:t>
            </a:r>
          </a:p>
          <a:p>
            <a:pPr marL="742950" lvl="1" indent="-285750" algn="just">
              <a:spcAft>
                <a:spcPts val="1000"/>
              </a:spcAft>
              <a:buFont typeface="Wingdings"/>
              <a:buChar char=""/>
              <a:tabLst>
                <a:tab pos="914400" algn="l"/>
              </a:tabLst>
            </a:pPr>
            <a:endParaRPr lang="es-ES" sz="1600" dirty="0">
              <a:ea typeface="Calibri"/>
              <a:cs typeface="Times New Roman"/>
            </a:endParaRPr>
          </a:p>
          <a:p>
            <a:pPr marL="342900" lvl="0" indent="-342900" algn="just">
              <a:spcAft>
                <a:spcPts val="1000"/>
              </a:spcAft>
              <a:buFont typeface="Wingdings"/>
              <a:buChar char=""/>
              <a:tabLst>
                <a:tab pos="457200" algn="l"/>
              </a:tabLst>
            </a:pPr>
            <a:r>
              <a:rPr lang="en-US" sz="1600" dirty="0">
                <a:ea typeface="Calibri"/>
                <a:cs typeface="Times New Roman"/>
              </a:rPr>
              <a:t>The </a:t>
            </a:r>
            <a:r>
              <a:rPr lang="en-US" sz="1600" b="1" dirty="0">
                <a:ea typeface="Calibri"/>
                <a:cs typeface="Times New Roman"/>
              </a:rPr>
              <a:t>main challenges</a:t>
            </a:r>
            <a:r>
              <a:rPr lang="en-US" sz="1600" dirty="0">
                <a:ea typeface="Calibri"/>
                <a:cs typeface="Times New Roman"/>
              </a:rPr>
              <a:t> for the development of the small scale projects are:</a:t>
            </a:r>
            <a:endParaRPr lang="es-ES" sz="1600" dirty="0">
              <a:ea typeface="Calibri"/>
              <a:cs typeface="Times New Roman"/>
            </a:endParaRPr>
          </a:p>
          <a:p>
            <a:pPr marL="742950" lvl="1" indent="-285750" algn="just">
              <a:spcAft>
                <a:spcPts val="1000"/>
              </a:spcAft>
              <a:buFont typeface="Wingdings"/>
              <a:buChar char=""/>
              <a:tabLst>
                <a:tab pos="914400" algn="l"/>
              </a:tabLst>
            </a:pPr>
            <a:r>
              <a:rPr lang="en-US" sz="1600" b="1" dirty="0">
                <a:ea typeface="Calibri"/>
                <a:cs typeface="Times New Roman"/>
              </a:rPr>
              <a:t>Des-economy of scale</a:t>
            </a:r>
            <a:r>
              <a:rPr lang="en-US" sz="1600" dirty="0">
                <a:ea typeface="Calibri"/>
                <a:cs typeface="Times New Roman"/>
              </a:rPr>
              <a:t>. The technology/configuration improvements related to reduce unit cost are key.</a:t>
            </a:r>
            <a:endParaRPr lang="es-ES" sz="1600" dirty="0">
              <a:ea typeface="Calibri"/>
              <a:cs typeface="Times New Roman"/>
            </a:endParaRPr>
          </a:p>
          <a:p>
            <a:pPr marL="742950" lvl="1" indent="-285750" algn="just">
              <a:spcAft>
                <a:spcPts val="1000"/>
              </a:spcAft>
              <a:buFont typeface="Wingdings"/>
              <a:buChar char=""/>
              <a:tabLst>
                <a:tab pos="914400" algn="l"/>
              </a:tabLst>
            </a:pPr>
            <a:r>
              <a:rPr lang="en-US" sz="1600" b="1" dirty="0">
                <a:ea typeface="Calibri"/>
                <a:cs typeface="Times New Roman"/>
              </a:rPr>
              <a:t>Financing/long term commitments </a:t>
            </a:r>
            <a:r>
              <a:rPr lang="en-US" sz="1600" dirty="0">
                <a:ea typeface="Calibri"/>
                <a:cs typeface="Times New Roman"/>
              </a:rPr>
              <a:t>for small size companies.</a:t>
            </a:r>
            <a:endParaRPr lang="es-ES" sz="1600" dirty="0">
              <a:ea typeface="Calibri"/>
              <a:cs typeface="Times New Roman"/>
            </a:endParaRPr>
          </a:p>
          <a:p>
            <a:pPr marL="742950" lvl="1" indent="-285750" algn="just">
              <a:spcAft>
                <a:spcPts val="1000"/>
              </a:spcAft>
              <a:buFont typeface="Wingdings"/>
              <a:buChar char=""/>
              <a:tabLst>
                <a:tab pos="914400" algn="l"/>
              </a:tabLst>
            </a:pPr>
            <a:r>
              <a:rPr lang="en-US" sz="1600" dirty="0">
                <a:ea typeface="Calibri"/>
                <a:cs typeface="Times New Roman"/>
              </a:rPr>
              <a:t>Securing LNG supplies being </a:t>
            </a:r>
            <a:r>
              <a:rPr lang="en-US" sz="1600" b="1" dirty="0">
                <a:ea typeface="Calibri"/>
                <a:cs typeface="Times New Roman"/>
              </a:rPr>
              <a:t>competitive with other premium markets</a:t>
            </a:r>
            <a:r>
              <a:rPr lang="en-US" sz="1600" dirty="0">
                <a:ea typeface="Calibri"/>
                <a:cs typeface="Times New Roman"/>
              </a:rPr>
              <a:t>.</a:t>
            </a:r>
            <a:endParaRPr lang="es-ES" sz="1600" dirty="0">
              <a:effectLst/>
              <a:ea typeface="Calibri"/>
              <a:cs typeface="Times New Roman"/>
            </a:endParaRPr>
          </a:p>
        </p:txBody>
      </p:sp>
    </p:spTree>
    <p:extLst>
      <p:ext uri="{BB962C8B-B14F-4D97-AF65-F5344CB8AC3E}">
        <p14:creationId xmlns:p14="http://schemas.microsoft.com/office/powerpoint/2010/main" val="1540667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76200"/>
            <a:ext cx="8229600" cy="609600"/>
          </a:xfrm>
        </p:spPr>
        <p:txBody>
          <a:bodyPr>
            <a:noAutofit/>
          </a:bodyPr>
          <a:lstStyle/>
          <a:p>
            <a:r>
              <a:rPr lang="en-US" sz="3600" dirty="0" smtClean="0"/>
              <a:t>Scope</a:t>
            </a:r>
            <a:endParaRPr lang="en-US" sz="3600" dirty="0"/>
          </a:p>
        </p:txBody>
      </p:sp>
      <p:sp>
        <p:nvSpPr>
          <p:cNvPr id="5" name="TextBox 4"/>
          <p:cNvSpPr txBox="1"/>
          <p:nvPr/>
        </p:nvSpPr>
        <p:spPr>
          <a:xfrm>
            <a:off x="228600" y="1053405"/>
            <a:ext cx="8382000" cy="1384995"/>
          </a:xfrm>
          <a:prstGeom prst="rect">
            <a:avLst/>
          </a:prstGeom>
          <a:noFill/>
        </p:spPr>
        <p:txBody>
          <a:bodyPr wrap="square" rtlCol="0">
            <a:spAutoFit/>
          </a:bodyPr>
          <a:lstStyle/>
          <a:p>
            <a:pPr marL="273050" indent="-273050">
              <a:buFont typeface="Wingdings" pitchFamily="2" charset="2"/>
              <a:buChar char="§"/>
            </a:pPr>
            <a:r>
              <a:rPr lang="en-US" sz="2800" dirty="0" smtClean="0"/>
              <a:t>Provide overview of data collected in the sub group Americas</a:t>
            </a:r>
          </a:p>
          <a:p>
            <a:pPr marL="273050" indent="-273050">
              <a:buFont typeface="Wingdings" pitchFamily="2" charset="2"/>
              <a:buChar char="§"/>
            </a:pPr>
            <a:r>
              <a:rPr lang="en-US" sz="2800" dirty="0" smtClean="0"/>
              <a:t>Present information in alignment with report structure</a:t>
            </a:r>
          </a:p>
        </p:txBody>
      </p:sp>
      <p:sp>
        <p:nvSpPr>
          <p:cNvPr id="6" name="Title 1"/>
          <p:cNvSpPr txBox="1">
            <a:spLocks/>
          </p:cNvSpPr>
          <p:nvPr/>
        </p:nvSpPr>
        <p:spPr>
          <a:xfrm>
            <a:off x="0" y="2819400"/>
            <a:ext cx="8229600" cy="609600"/>
          </a:xfrm>
          <a:prstGeom prst="rect">
            <a:avLst/>
          </a:prstGeom>
          <a:solidFill>
            <a:srgbClr val="0066FF"/>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bg1"/>
                </a:solidFill>
                <a:latin typeface="+mj-lt"/>
                <a:ea typeface="+mj-ea"/>
                <a:cs typeface="+mj-cs"/>
              </a:rPr>
              <a:t>Outline</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
        <p:nvSpPr>
          <p:cNvPr id="7" name="TextBox 6"/>
          <p:cNvSpPr txBox="1"/>
          <p:nvPr/>
        </p:nvSpPr>
        <p:spPr>
          <a:xfrm>
            <a:off x="228600" y="3810000"/>
            <a:ext cx="8382000" cy="1815882"/>
          </a:xfrm>
          <a:prstGeom prst="rect">
            <a:avLst/>
          </a:prstGeom>
          <a:noFill/>
        </p:spPr>
        <p:txBody>
          <a:bodyPr wrap="square" rtlCol="0">
            <a:spAutoFit/>
          </a:bodyPr>
          <a:lstStyle/>
          <a:p>
            <a:pPr marL="355600" indent="-355600">
              <a:buFont typeface="Wingdings" pitchFamily="2" charset="2"/>
              <a:buChar char="§"/>
            </a:pPr>
            <a:r>
              <a:rPr lang="en-US" sz="2800" dirty="0" smtClean="0"/>
              <a:t>Subgroup composition</a:t>
            </a:r>
          </a:p>
          <a:p>
            <a:pPr marL="355600" indent="-355600">
              <a:buFont typeface="Wingdings" pitchFamily="2" charset="2"/>
              <a:buChar char="§"/>
            </a:pPr>
            <a:r>
              <a:rPr lang="en-US" sz="2800" dirty="0" smtClean="0"/>
              <a:t>Drivers and Business Models (e.g. per “sub-areas”)</a:t>
            </a:r>
          </a:p>
          <a:p>
            <a:pPr marL="355600" indent="-355600">
              <a:buFont typeface="Wingdings" pitchFamily="2" charset="2"/>
              <a:buChar char="§"/>
            </a:pPr>
            <a:r>
              <a:rPr lang="en-US" sz="2800" dirty="0" smtClean="0"/>
              <a:t>Players</a:t>
            </a:r>
          </a:p>
          <a:p>
            <a:pPr marL="355600" indent="-355600">
              <a:buFont typeface="Wingdings" pitchFamily="2" charset="2"/>
              <a:buChar char="§"/>
            </a:pPr>
            <a:r>
              <a:rPr lang="en-US" sz="2800" dirty="0" smtClean="0"/>
              <a:t>Safety, Standards and Regulations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South Cone Characterization</a:t>
            </a:r>
            <a:endParaRPr lang="en-US" sz="2800" dirty="0"/>
          </a:p>
        </p:txBody>
      </p:sp>
      <p:sp>
        <p:nvSpPr>
          <p:cNvPr id="2" name="1 CuadroTexto"/>
          <p:cNvSpPr txBox="1"/>
          <p:nvPr/>
        </p:nvSpPr>
        <p:spPr>
          <a:xfrm>
            <a:off x="381000" y="1266981"/>
            <a:ext cx="8077200" cy="361637"/>
          </a:xfrm>
          <a:prstGeom prst="rect">
            <a:avLst/>
          </a:prstGeom>
          <a:noFill/>
        </p:spPr>
        <p:txBody>
          <a:bodyPr wrap="square" rtlCol="0">
            <a:spAutoFit/>
          </a:bodyPr>
          <a:lstStyle/>
          <a:p>
            <a:pPr lvl="1">
              <a:lnSpc>
                <a:spcPts val="2100"/>
              </a:lnSpc>
              <a:spcAft>
                <a:spcPts val="1200"/>
              </a:spcAft>
              <a:buClr>
                <a:srgbClr val="FF9900"/>
              </a:buClr>
            </a:pPr>
            <a:r>
              <a:rPr lang="en-US" dirty="0" smtClean="0">
                <a:solidFill>
                  <a:srgbClr val="FF0000"/>
                </a:solidFill>
              </a:rPr>
              <a:t>Missing</a:t>
            </a:r>
          </a:p>
        </p:txBody>
      </p:sp>
    </p:spTree>
    <p:extLst>
      <p:ext uri="{BB962C8B-B14F-4D97-AF65-F5344CB8AC3E}">
        <p14:creationId xmlns:p14="http://schemas.microsoft.com/office/powerpoint/2010/main" val="40581084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762000"/>
          </a:xfrm>
        </p:spPr>
        <p:txBody>
          <a:bodyPr/>
          <a:lstStyle/>
          <a:p>
            <a:r>
              <a:rPr lang="en-US" sz="3200" dirty="0" smtClean="0"/>
              <a:t> </a:t>
            </a:r>
            <a:r>
              <a:rPr lang="en-US" sz="3200" b="0" dirty="0" smtClean="0">
                <a:solidFill>
                  <a:prstClr val="white"/>
                </a:solidFill>
                <a:latin typeface="Calibri"/>
              </a:rPr>
              <a:t>Projects Overview</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2850156441"/>
              </p:ext>
            </p:extLst>
          </p:nvPr>
        </p:nvGraphicFramePr>
        <p:xfrm>
          <a:off x="457200" y="1143000"/>
          <a:ext cx="8077200" cy="5448300"/>
        </p:xfrm>
        <a:graphic>
          <a:graphicData uri="http://schemas.openxmlformats.org/drawingml/2006/table">
            <a:tbl>
              <a:tblPr firstRow="1" firstCol="1" bandRow="1">
                <a:tableStyleId>{5C22544A-7EE6-4342-B048-85BDC9FD1C3A}</a:tableStyleId>
              </a:tblPr>
              <a:tblGrid>
                <a:gridCol w="1812169"/>
                <a:gridCol w="1693031"/>
                <a:gridCol w="2057400"/>
                <a:gridCol w="2514600"/>
              </a:tblGrid>
              <a:tr h="777240">
                <a:tc>
                  <a:txBody>
                    <a:bodyPr/>
                    <a:lstStyle/>
                    <a:p>
                      <a:r>
                        <a:rPr lang="en-US" sz="1800" b="1" dirty="0" smtClean="0">
                          <a:solidFill>
                            <a:schemeClr val="accent3"/>
                          </a:solidFill>
                        </a:rPr>
                        <a:t>Project</a:t>
                      </a:r>
                      <a:endParaRPr lang="en-US" sz="1800" b="1" dirty="0">
                        <a:solidFill>
                          <a:schemeClr val="accent3"/>
                        </a:solidFill>
                      </a:endParaRPr>
                    </a:p>
                  </a:txBody>
                  <a:tcPr/>
                </a:tc>
                <a:tc>
                  <a:txBody>
                    <a:bodyPr/>
                    <a:lstStyle/>
                    <a:p>
                      <a:r>
                        <a:rPr lang="en-US" sz="1400" b="1" dirty="0" smtClean="0">
                          <a:solidFill>
                            <a:schemeClr val="accent3"/>
                          </a:solidFill>
                        </a:rPr>
                        <a:t>Typology/Description</a:t>
                      </a:r>
                    </a:p>
                    <a:p>
                      <a:r>
                        <a:rPr lang="en-US" sz="1200" b="1" dirty="0" smtClean="0">
                          <a:solidFill>
                            <a:schemeClr val="accent3"/>
                          </a:solidFill>
                        </a:rPr>
                        <a:t>(e.g.</a:t>
                      </a:r>
                      <a:r>
                        <a:rPr lang="en-US" sz="1200" b="1" baseline="0" dirty="0" smtClean="0">
                          <a:solidFill>
                            <a:schemeClr val="accent3"/>
                          </a:solidFill>
                        </a:rPr>
                        <a:t> consumption or production driven)</a:t>
                      </a:r>
                      <a:endParaRPr lang="en-US" sz="1200" b="1" dirty="0" smtClean="0">
                        <a:solidFill>
                          <a:schemeClr val="accent3"/>
                        </a:solidFill>
                      </a:endParaRPr>
                    </a:p>
                  </a:txBody>
                  <a:tcPr/>
                </a:tc>
                <a:tc>
                  <a:txBody>
                    <a:bodyPr/>
                    <a:lstStyle/>
                    <a:p>
                      <a:r>
                        <a:rPr lang="en-US" sz="1400" b="1" dirty="0" smtClean="0">
                          <a:solidFill>
                            <a:schemeClr val="accent3"/>
                          </a:solidFill>
                        </a:rPr>
                        <a:t>Players</a:t>
                      </a:r>
                      <a:endParaRPr lang="en-US" sz="1400" b="1" dirty="0">
                        <a:solidFill>
                          <a:schemeClr val="accent3"/>
                        </a:solidFill>
                      </a:endParaRPr>
                    </a:p>
                  </a:txBody>
                  <a:tcPr/>
                </a:tc>
                <a:tc>
                  <a:txBody>
                    <a:bodyPr/>
                    <a:lstStyle/>
                    <a:p>
                      <a:r>
                        <a:rPr lang="en-US" sz="1400" b="1" dirty="0" smtClean="0">
                          <a:solidFill>
                            <a:schemeClr val="accent3"/>
                          </a:solidFill>
                        </a:rPr>
                        <a:t>Drivers and Business Model</a:t>
                      </a:r>
                      <a:endParaRPr lang="en-US" sz="1400" b="1" dirty="0">
                        <a:solidFill>
                          <a:schemeClr val="accent3"/>
                        </a:solidFill>
                      </a:endParaRPr>
                    </a:p>
                  </a:txBody>
                  <a:tcPr/>
                </a:tc>
              </a:tr>
              <a:tr h="388620">
                <a:tc>
                  <a:txBody>
                    <a:bodyPr/>
                    <a:lstStyle/>
                    <a:p>
                      <a:r>
                        <a:rPr lang="en-US" sz="1600" b="0" dirty="0" smtClean="0">
                          <a:solidFill>
                            <a:schemeClr val="accent3"/>
                          </a:solidFill>
                        </a:rPr>
                        <a:t>Pacific </a:t>
                      </a:r>
                      <a:r>
                        <a:rPr lang="en-US" sz="1600" b="0" dirty="0" err="1" smtClean="0">
                          <a:solidFill>
                            <a:schemeClr val="accent3"/>
                          </a:solidFill>
                        </a:rPr>
                        <a:t>Rubiales</a:t>
                      </a:r>
                      <a:r>
                        <a:rPr lang="en-US" sz="1600" b="0" baseline="0" dirty="0" smtClean="0">
                          <a:solidFill>
                            <a:schemeClr val="accent3"/>
                          </a:solidFill>
                        </a:rPr>
                        <a:t> (Colombia)</a:t>
                      </a:r>
                      <a:endParaRPr lang="en-US" sz="1600" b="0" dirty="0">
                        <a:solidFill>
                          <a:schemeClr val="accent3"/>
                        </a:solidFill>
                      </a:endParaRPr>
                    </a:p>
                  </a:txBody>
                  <a:tcPr/>
                </a:tc>
                <a:tc>
                  <a:txBody>
                    <a:bodyPr/>
                    <a:lstStyle/>
                    <a:p>
                      <a:r>
                        <a:rPr lang="en-US" sz="1600" b="0" dirty="0" smtClean="0"/>
                        <a:t>Primarily, export driven</a:t>
                      </a:r>
                      <a:r>
                        <a:rPr lang="en-US" sz="1600" b="0" baseline="0" dirty="0" smtClean="0"/>
                        <a:t> but with capacity to reverse and import</a:t>
                      </a:r>
                      <a:endParaRPr lang="en-US" sz="1600" b="0" dirty="0"/>
                    </a:p>
                  </a:txBody>
                  <a:tcPr/>
                </a:tc>
                <a:tc>
                  <a:txBody>
                    <a:bodyPr/>
                    <a:lstStyle/>
                    <a:p>
                      <a:pPr marL="285750" indent="-285750">
                        <a:buFont typeface="Arial" pitchFamily="34" charset="0"/>
                        <a:buChar char="•"/>
                      </a:pPr>
                      <a:r>
                        <a:rPr lang="en-US" sz="1600" b="0" dirty="0" smtClean="0"/>
                        <a:t>Pacific </a:t>
                      </a:r>
                      <a:r>
                        <a:rPr lang="en-US" sz="1600" b="0" dirty="0" err="1" smtClean="0"/>
                        <a:t>Rubiales</a:t>
                      </a:r>
                      <a:r>
                        <a:rPr lang="en-US" sz="1600" b="0" dirty="0" smtClean="0"/>
                        <a:t> (O&amp;GC)</a:t>
                      </a:r>
                    </a:p>
                    <a:p>
                      <a:pPr marL="285750" indent="-285750">
                        <a:buFont typeface="Arial" pitchFamily="34" charset="0"/>
                        <a:buChar char="•"/>
                      </a:pPr>
                      <a:r>
                        <a:rPr lang="en-US" sz="1600" b="0" dirty="0" err="1" smtClean="0"/>
                        <a:t>Exmar</a:t>
                      </a:r>
                      <a:r>
                        <a:rPr lang="en-US" sz="1600" b="0" baseline="0" dirty="0" smtClean="0"/>
                        <a:t> (time charterer) on BOO basis</a:t>
                      </a:r>
                    </a:p>
                    <a:p>
                      <a:pPr marL="285750" indent="-285750">
                        <a:buFont typeface="Arial" pitchFamily="34" charset="0"/>
                        <a:buChar char="•"/>
                      </a:pPr>
                      <a:r>
                        <a:rPr lang="en-US" sz="1600" b="0" baseline="0" dirty="0" err="1" smtClean="0"/>
                        <a:t>Wison</a:t>
                      </a:r>
                      <a:r>
                        <a:rPr lang="en-US" sz="1600" b="0" baseline="0" dirty="0" smtClean="0"/>
                        <a:t> (shipyard)</a:t>
                      </a:r>
                    </a:p>
                    <a:p>
                      <a:pPr marL="285750" indent="-285750">
                        <a:buFont typeface="Arial" pitchFamily="34" charset="0"/>
                        <a:buChar char="•"/>
                      </a:pPr>
                      <a:r>
                        <a:rPr lang="en-US" sz="1600" b="0" baseline="0" dirty="0" err="1" smtClean="0"/>
                        <a:t>Black&amp;Veatch</a:t>
                      </a:r>
                      <a:r>
                        <a:rPr lang="en-US" sz="1600" b="0" baseline="0" dirty="0" smtClean="0"/>
                        <a:t> (topsides)</a:t>
                      </a:r>
                    </a:p>
                    <a:p>
                      <a:endParaRPr lang="en-US" sz="1600" b="0" dirty="0"/>
                    </a:p>
                  </a:txBody>
                  <a:tcPr/>
                </a:tc>
                <a:tc>
                  <a:txBody>
                    <a:bodyPr/>
                    <a:lstStyle/>
                    <a:p>
                      <a:pPr marL="285750" indent="-285750">
                        <a:buFont typeface="Arial" pitchFamily="34" charset="0"/>
                        <a:buChar char="•"/>
                      </a:pPr>
                      <a:r>
                        <a:rPr lang="en-US" sz="1600" b="0" dirty="0" smtClean="0"/>
                        <a:t>Monetization of</a:t>
                      </a:r>
                      <a:r>
                        <a:rPr lang="en-US" sz="1600" b="0" baseline="0" dirty="0" smtClean="0"/>
                        <a:t> “La </a:t>
                      </a:r>
                      <a:r>
                        <a:rPr lang="en-US" sz="1600" b="0" baseline="0" dirty="0" err="1" smtClean="0"/>
                        <a:t>creciente</a:t>
                      </a:r>
                      <a:r>
                        <a:rPr lang="en-US" sz="1600" b="0" baseline="0" dirty="0" smtClean="0"/>
                        <a:t>” small scale reserves.</a:t>
                      </a:r>
                    </a:p>
                    <a:p>
                      <a:pPr marL="285750" indent="-285750">
                        <a:buFont typeface="Arial" pitchFamily="34" charset="0"/>
                        <a:buChar char="•"/>
                      </a:pPr>
                      <a:r>
                        <a:rPr lang="en-US" sz="1600" b="0" baseline="0" dirty="0" smtClean="0"/>
                        <a:t>Capacity to shift from export to import depending on Colombian market requirements.</a:t>
                      </a:r>
                    </a:p>
                    <a:p>
                      <a:pPr marL="285750" indent="-285750">
                        <a:buFont typeface="Arial" pitchFamily="34" charset="0"/>
                        <a:buChar char="•"/>
                      </a:pPr>
                      <a:r>
                        <a:rPr lang="en-US" sz="1600" b="0" baseline="0" dirty="0" smtClean="0"/>
                        <a:t>Ability for small scale logistics (ships): potential for Caribbean niche markets</a:t>
                      </a:r>
                    </a:p>
                    <a:p>
                      <a:pPr marL="285750" indent="-285750">
                        <a:buFont typeface="Arial" pitchFamily="34" charset="0"/>
                        <a:buChar char="•"/>
                      </a:pPr>
                      <a:r>
                        <a:rPr lang="en-US" sz="1600" b="0" baseline="0" dirty="0" smtClean="0"/>
                        <a:t>LNG SPA with Gazprom for first 5 years of operation.</a:t>
                      </a:r>
                      <a:endParaRPr lang="en-US" sz="1600" b="0" dirty="0"/>
                    </a:p>
                  </a:txBody>
                  <a:tcPr/>
                </a:tc>
              </a:tr>
              <a:tr h="388620">
                <a:tc>
                  <a:txBody>
                    <a:bodyPr/>
                    <a:lstStyle/>
                    <a:p>
                      <a:endParaRPr lang="en-US" sz="1600" b="0" dirty="0">
                        <a:solidFill>
                          <a:schemeClr val="accent3"/>
                        </a:solidFill>
                      </a:endParaRPr>
                    </a:p>
                  </a:txBody>
                  <a:tcPr/>
                </a:tc>
                <a:tc>
                  <a:txBody>
                    <a:bodyPr/>
                    <a:lstStyle/>
                    <a:p>
                      <a:endParaRPr lang="en-US" sz="1800" b="0" dirty="0"/>
                    </a:p>
                  </a:txBody>
                  <a:tcPr/>
                </a:tc>
                <a:tc>
                  <a:txBody>
                    <a:bodyPr/>
                    <a:lstStyle/>
                    <a:p>
                      <a:endParaRPr lang="en-US" sz="1800" b="0" dirty="0"/>
                    </a:p>
                  </a:txBody>
                  <a:tcPr/>
                </a:tc>
                <a:tc>
                  <a:txBody>
                    <a:bodyPr/>
                    <a:lstStyle/>
                    <a:p>
                      <a:endParaRPr lang="en-US" sz="1800" b="0" dirty="0"/>
                    </a:p>
                  </a:txBody>
                  <a:tcPr/>
                </a:tc>
              </a:tr>
            </a:tbl>
          </a:graphicData>
        </a:graphic>
      </p:graphicFrame>
    </p:spTree>
    <p:extLst>
      <p:ext uri="{BB962C8B-B14F-4D97-AF65-F5344CB8AC3E}">
        <p14:creationId xmlns:p14="http://schemas.microsoft.com/office/powerpoint/2010/main" val="453286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Annex: North America’s small scale shortlist</a:t>
            </a:r>
            <a:endParaRPr lang="en-US" sz="2800" dirty="0"/>
          </a:p>
        </p:txBody>
      </p:sp>
    </p:spTree>
    <p:extLst>
      <p:ext uri="{BB962C8B-B14F-4D97-AF65-F5344CB8AC3E}">
        <p14:creationId xmlns:p14="http://schemas.microsoft.com/office/powerpoint/2010/main" val="2923667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066800"/>
            <a:ext cx="78867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0" y="228600"/>
            <a:ext cx="8763000" cy="838200"/>
          </a:xfrm>
        </p:spPr>
        <p:txBody>
          <a:bodyPr/>
          <a:lstStyle/>
          <a:p>
            <a:r>
              <a:rPr lang="en-US" sz="2800" dirty="0" smtClean="0"/>
              <a:t>   North America’s small scale facilities</a:t>
            </a:r>
            <a:endParaRPr lang="en-US" sz="2800" dirty="0"/>
          </a:p>
        </p:txBody>
      </p:sp>
    </p:spTree>
    <p:extLst>
      <p:ext uri="{BB962C8B-B14F-4D97-AF65-F5344CB8AC3E}">
        <p14:creationId xmlns:p14="http://schemas.microsoft.com/office/powerpoint/2010/main" val="2455327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a:t>
            </a:r>
            <a:r>
              <a:rPr lang="en-US" sz="2800" dirty="0"/>
              <a:t>North America’s small scale facilities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066800"/>
            <a:ext cx="79152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853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a:t>
            </a:r>
            <a:r>
              <a:rPr lang="en-US" sz="2800" dirty="0"/>
              <a:t>North America’s small scale facilities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066800"/>
            <a:ext cx="7724775"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53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a:t>
            </a:r>
            <a:r>
              <a:rPr lang="en-US" sz="2800" dirty="0"/>
              <a:t>North America’s small scale facilities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76676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467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Sub-Regions</a:t>
            </a:r>
            <a:endParaRPr lang="en-US" dirty="0"/>
          </a:p>
        </p:txBody>
      </p:sp>
      <p:sp>
        <p:nvSpPr>
          <p:cNvPr id="4" name="TextBox 3"/>
          <p:cNvSpPr txBox="1"/>
          <p:nvPr/>
        </p:nvSpPr>
        <p:spPr>
          <a:xfrm>
            <a:off x="381000" y="1143000"/>
            <a:ext cx="7772400" cy="3539430"/>
          </a:xfrm>
          <a:prstGeom prst="rect">
            <a:avLst/>
          </a:prstGeom>
          <a:noFill/>
        </p:spPr>
        <p:txBody>
          <a:bodyPr wrap="square" rtlCol="0">
            <a:spAutoFit/>
          </a:bodyPr>
          <a:lstStyle/>
          <a:p>
            <a:r>
              <a:rPr lang="en-US" sz="3200" b="1" dirty="0" smtClean="0"/>
              <a:t>REGION: </a:t>
            </a:r>
          </a:p>
          <a:p>
            <a:r>
              <a:rPr lang="en-US" sz="3200" dirty="0" smtClean="0">
                <a:solidFill>
                  <a:srgbClr val="0066FF"/>
                </a:solidFill>
              </a:rPr>
              <a:t>America</a:t>
            </a:r>
          </a:p>
          <a:p>
            <a:endParaRPr lang="en-US" sz="3200" dirty="0" smtClean="0"/>
          </a:p>
          <a:p>
            <a:r>
              <a:rPr lang="en-US" sz="3200" b="1" dirty="0" smtClean="0"/>
              <a:t>SUB-REGIONS:</a:t>
            </a:r>
          </a:p>
          <a:p>
            <a:pPr>
              <a:buFont typeface="Arial" pitchFamily="34" charset="0"/>
              <a:buChar char="•"/>
            </a:pPr>
            <a:r>
              <a:rPr lang="en-US" sz="3200" dirty="0" smtClean="0">
                <a:solidFill>
                  <a:srgbClr val="0066FF"/>
                </a:solidFill>
              </a:rPr>
              <a:t> North America</a:t>
            </a:r>
          </a:p>
          <a:p>
            <a:pPr>
              <a:buFont typeface="Arial" pitchFamily="34" charset="0"/>
              <a:buChar char="•"/>
            </a:pPr>
            <a:r>
              <a:rPr lang="en-US" sz="3200" dirty="0" smtClean="0">
                <a:solidFill>
                  <a:srgbClr val="0066FF"/>
                </a:solidFill>
              </a:rPr>
              <a:t> </a:t>
            </a:r>
            <a:r>
              <a:rPr lang="en-US" sz="3200" dirty="0" err="1" smtClean="0">
                <a:solidFill>
                  <a:srgbClr val="0066FF"/>
                </a:solidFill>
              </a:rPr>
              <a:t>Caribbean&amp;Central</a:t>
            </a:r>
            <a:r>
              <a:rPr lang="en-US" sz="3200" dirty="0" smtClean="0">
                <a:solidFill>
                  <a:srgbClr val="0066FF"/>
                </a:solidFill>
              </a:rPr>
              <a:t> America</a:t>
            </a:r>
          </a:p>
          <a:p>
            <a:pPr>
              <a:buFont typeface="Arial" pitchFamily="34" charset="0"/>
              <a:buChar char="•"/>
            </a:pPr>
            <a:r>
              <a:rPr lang="en-US" sz="3200" dirty="0" smtClean="0">
                <a:solidFill>
                  <a:srgbClr val="0066FF"/>
                </a:solidFill>
              </a:rPr>
              <a:t> Southern Cone.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North America Characterization</a:t>
            </a:r>
            <a:endParaRPr lang="en-US" sz="2800" dirty="0"/>
          </a:p>
        </p:txBody>
      </p:sp>
      <p:sp>
        <p:nvSpPr>
          <p:cNvPr id="2" name="1 CuadroTexto"/>
          <p:cNvSpPr txBox="1"/>
          <p:nvPr/>
        </p:nvSpPr>
        <p:spPr>
          <a:xfrm>
            <a:off x="381000" y="1266981"/>
            <a:ext cx="8077200" cy="3670236"/>
          </a:xfrm>
          <a:prstGeom prst="rect">
            <a:avLst/>
          </a:prstGeom>
          <a:noFill/>
        </p:spPr>
        <p:txBody>
          <a:bodyPr wrap="square" rtlCol="0">
            <a:spAutoFit/>
          </a:bodyPr>
          <a:lstStyle/>
          <a:p>
            <a:pPr>
              <a:lnSpc>
                <a:spcPts val="2100"/>
              </a:lnSpc>
              <a:spcAft>
                <a:spcPts val="1200"/>
              </a:spcAft>
            </a:pPr>
            <a:r>
              <a:rPr lang="en-US" sz="1400" b="1" dirty="0"/>
              <a:t>General overview on current’s LNG industry in the area</a:t>
            </a:r>
            <a:r>
              <a:rPr lang="en-US" sz="1400" dirty="0" smtClean="0"/>
              <a:t>:</a:t>
            </a:r>
          </a:p>
          <a:p>
            <a:pPr marL="742950" lvl="1" indent="-285750">
              <a:lnSpc>
                <a:spcPts val="2100"/>
              </a:lnSpc>
              <a:spcAft>
                <a:spcPts val="1200"/>
              </a:spcAft>
              <a:buClr>
                <a:srgbClr val="FF9900"/>
              </a:buClr>
              <a:buFont typeface="Wingdings" pitchFamily="2" charset="2"/>
              <a:buChar char="§"/>
            </a:pPr>
            <a:r>
              <a:rPr lang="en-US" sz="1400" dirty="0" smtClean="0"/>
              <a:t>Shale </a:t>
            </a:r>
            <a:r>
              <a:rPr lang="en-US" sz="1400" dirty="0"/>
              <a:t>gas has spurred the swift metamorphosis of the United States from global buyer to </a:t>
            </a:r>
            <a:r>
              <a:rPr lang="en-US" sz="1400" dirty="0" smtClean="0"/>
              <a:t>seller </a:t>
            </a:r>
            <a:r>
              <a:rPr lang="en-US" sz="1400" dirty="0"/>
              <a:t>of </a:t>
            </a:r>
            <a:r>
              <a:rPr lang="en-US" sz="1400" dirty="0" smtClean="0"/>
              <a:t>LNG while Canada has to find a new destination for its gas.</a:t>
            </a:r>
          </a:p>
          <a:p>
            <a:pPr marL="742950" lvl="1" indent="-285750">
              <a:lnSpc>
                <a:spcPts val="2100"/>
              </a:lnSpc>
              <a:spcAft>
                <a:spcPts val="1200"/>
              </a:spcAft>
              <a:buClr>
                <a:srgbClr val="FF9900"/>
              </a:buClr>
              <a:buFont typeface="Wingdings" pitchFamily="2" charset="2"/>
              <a:buChar char="§"/>
            </a:pPr>
            <a:r>
              <a:rPr lang="en-US" sz="1400" dirty="0"/>
              <a:t>The vibrancy of U.S. exports depends on Department of Energy approvals for sending LNG to countries that are not free-trade partners with the United States. Twenty LNG export applications are awaiting decisions by the Department of Energy</a:t>
            </a:r>
            <a:r>
              <a:rPr lang="en-US" sz="1400" dirty="0" smtClean="0"/>
              <a:t>.</a:t>
            </a:r>
            <a:endParaRPr lang="en-US" sz="1400" dirty="0"/>
          </a:p>
          <a:p>
            <a:pPr marL="742950" lvl="1" indent="-285750">
              <a:lnSpc>
                <a:spcPts val="2100"/>
              </a:lnSpc>
              <a:spcAft>
                <a:spcPts val="1200"/>
              </a:spcAft>
              <a:buClr>
                <a:srgbClr val="FF9900"/>
              </a:buClr>
              <a:buFont typeface="Wingdings" pitchFamily="2" charset="2"/>
              <a:buChar char="§"/>
            </a:pPr>
            <a:r>
              <a:rPr lang="en-US" sz="1400" dirty="0" smtClean="0"/>
              <a:t>The </a:t>
            </a:r>
            <a:r>
              <a:rPr lang="en-US" sz="1400" dirty="0"/>
              <a:t>combined impact of </a:t>
            </a:r>
            <a:r>
              <a:rPr lang="en-US" sz="1400" dirty="0" smtClean="0"/>
              <a:t>potential rising </a:t>
            </a:r>
            <a:r>
              <a:rPr lang="en-US" sz="1400" dirty="0"/>
              <a:t>feed gas prices and higher LNG development costs </a:t>
            </a:r>
            <a:r>
              <a:rPr lang="en-US" sz="1400" dirty="0" smtClean="0"/>
              <a:t>could </a:t>
            </a:r>
            <a:r>
              <a:rPr lang="en-US" sz="1400" dirty="0"/>
              <a:t>likely restrict the volumes of U.S. LNG export capacity </a:t>
            </a:r>
            <a:r>
              <a:rPr lang="en-US" sz="1400" dirty="0" smtClean="0"/>
              <a:t>developed.</a:t>
            </a:r>
          </a:p>
          <a:p>
            <a:pPr marL="742950" lvl="1" indent="-285750">
              <a:lnSpc>
                <a:spcPts val="2100"/>
              </a:lnSpc>
              <a:spcAft>
                <a:spcPts val="1200"/>
              </a:spcAft>
              <a:buClr>
                <a:srgbClr val="FF9900"/>
              </a:buClr>
              <a:buFont typeface="Wingdings" pitchFamily="2" charset="2"/>
              <a:buChar char="§"/>
            </a:pPr>
            <a:r>
              <a:rPr lang="en-US" sz="1400" dirty="0" smtClean="0"/>
              <a:t>The </a:t>
            </a:r>
            <a:r>
              <a:rPr lang="en-US" sz="1400" dirty="0"/>
              <a:t>Western Canadian projects all focus on large but remote shale gas reserves in the provinces of British Columbia and Alberta. </a:t>
            </a:r>
            <a:r>
              <a:rPr lang="en-US" sz="1400" dirty="0" smtClean="0"/>
              <a:t>The </a:t>
            </a:r>
            <a:r>
              <a:rPr lang="en-US" sz="1400" dirty="0"/>
              <a:t>Canadian projects would need to build their own LNG storage tanks, docks, jetties and pipeline </a:t>
            </a:r>
            <a:r>
              <a:rPr lang="en-US" sz="1400" dirty="0" smtClean="0"/>
              <a:t>connections (two mountain ranges).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North America Characterization</a:t>
            </a:r>
            <a:endParaRPr lang="en-US" sz="2800" dirty="0"/>
          </a:p>
        </p:txBody>
      </p:sp>
      <p:sp>
        <p:nvSpPr>
          <p:cNvPr id="2" name="1 CuadroTexto"/>
          <p:cNvSpPr txBox="1"/>
          <p:nvPr/>
        </p:nvSpPr>
        <p:spPr>
          <a:xfrm>
            <a:off x="381000" y="1266981"/>
            <a:ext cx="8077200" cy="4093428"/>
          </a:xfrm>
          <a:prstGeom prst="rect">
            <a:avLst/>
          </a:prstGeom>
          <a:noFill/>
        </p:spPr>
        <p:txBody>
          <a:bodyPr wrap="square" rtlCol="0">
            <a:spAutoFit/>
          </a:bodyPr>
          <a:lstStyle/>
          <a:p>
            <a:pPr>
              <a:lnSpc>
                <a:spcPts val="2100"/>
              </a:lnSpc>
              <a:spcAft>
                <a:spcPts val="1200"/>
              </a:spcAft>
            </a:pPr>
            <a:r>
              <a:rPr lang="en-US" sz="1400" b="1" dirty="0" smtClean="0"/>
              <a:t>Small Scale LNG Overview:</a:t>
            </a:r>
            <a:endParaRPr lang="en-US" sz="1400" dirty="0"/>
          </a:p>
          <a:p>
            <a:pPr marL="742950" lvl="1" indent="-285750">
              <a:lnSpc>
                <a:spcPts val="2100"/>
              </a:lnSpc>
              <a:spcAft>
                <a:spcPts val="1200"/>
              </a:spcAft>
              <a:buClr>
                <a:srgbClr val="FF9900"/>
              </a:buClr>
              <a:buFont typeface="Wingdings" pitchFamily="2" charset="2"/>
              <a:buChar char="§"/>
            </a:pPr>
            <a:r>
              <a:rPr lang="en-US" sz="1400" dirty="0"/>
              <a:t>The Small Scale has been traditionally considered a Niche business in North America.</a:t>
            </a:r>
          </a:p>
          <a:p>
            <a:pPr marL="742950" lvl="1" indent="-285750">
              <a:lnSpc>
                <a:spcPts val="2100"/>
              </a:lnSpc>
              <a:spcAft>
                <a:spcPts val="1200"/>
              </a:spcAft>
              <a:buClr>
                <a:srgbClr val="FF9900"/>
              </a:buClr>
              <a:buFont typeface="Wingdings" pitchFamily="2" charset="2"/>
              <a:buChar char="§"/>
            </a:pPr>
            <a:r>
              <a:rPr lang="en-US" sz="1400" dirty="0"/>
              <a:t>The main Small Scale LNG activity in NA has been concentrated in Peak-Shaving, although LNG volumes stored (around 90bcf) compared with Gas storage in depleted gas fields, salt caverns or aquifers (almost 4 </a:t>
            </a:r>
            <a:r>
              <a:rPr lang="en-US" sz="1400" dirty="0" err="1"/>
              <a:t>Tcf</a:t>
            </a:r>
            <a:r>
              <a:rPr lang="en-US" sz="1400" dirty="0"/>
              <a:t>) represents a small proportion, around 2.2%.    </a:t>
            </a:r>
          </a:p>
          <a:p>
            <a:pPr marL="742950" lvl="1" indent="-285750">
              <a:lnSpc>
                <a:spcPts val="2100"/>
              </a:lnSpc>
              <a:spcAft>
                <a:spcPts val="1200"/>
              </a:spcAft>
              <a:buClr>
                <a:srgbClr val="FF9900"/>
              </a:buClr>
              <a:buFont typeface="Wingdings" pitchFamily="2" charset="2"/>
              <a:buChar char="§"/>
            </a:pPr>
            <a:r>
              <a:rPr lang="en-US" sz="1400" dirty="0"/>
              <a:t>The main drivers for the growth of the Small Scale demand for LNG stems from two main forces:</a:t>
            </a:r>
          </a:p>
          <a:p>
            <a:pPr marL="1200150" lvl="2" indent="-285750">
              <a:lnSpc>
                <a:spcPts val="2100"/>
              </a:lnSpc>
              <a:spcAft>
                <a:spcPts val="1200"/>
              </a:spcAft>
              <a:buClr>
                <a:srgbClr val="FF9900"/>
              </a:buClr>
              <a:buFont typeface="Wingdings" pitchFamily="2" charset="2"/>
              <a:buChar char="§"/>
            </a:pPr>
            <a:r>
              <a:rPr lang="en-US" sz="1400" b="1" i="1" dirty="0"/>
              <a:t>Economical</a:t>
            </a:r>
            <a:r>
              <a:rPr lang="en-US" sz="1400" dirty="0"/>
              <a:t>: The existing gap between oil and natural gas prices along with the high availability of gas in the area allows the increase of this type of facilities.</a:t>
            </a:r>
          </a:p>
          <a:p>
            <a:pPr marL="1200150" lvl="2" indent="-285750">
              <a:lnSpc>
                <a:spcPts val="2100"/>
              </a:lnSpc>
              <a:spcAft>
                <a:spcPts val="1200"/>
              </a:spcAft>
              <a:buClr>
                <a:srgbClr val="FF9900"/>
              </a:buClr>
              <a:buFont typeface="Wingdings" pitchFamily="2" charset="2"/>
              <a:buChar char="§"/>
            </a:pPr>
            <a:r>
              <a:rPr lang="en-US" sz="1400" b="1" i="1" dirty="0"/>
              <a:t>Environmental</a:t>
            </a:r>
            <a:r>
              <a:rPr lang="en-US" sz="1400" dirty="0"/>
              <a:t>: Natural gas burns more cleanly than other fossil fuels, and government are demanding fewer toxic and greenhouse-gas emissions from power plants, ships, trucks and other fuel users</a:t>
            </a:r>
            <a:r>
              <a:rPr lang="en-US" sz="1400" dirty="0" smtClean="0"/>
              <a:t>.</a:t>
            </a:r>
            <a:endParaRPr lang="en-US" sz="1400" dirty="0"/>
          </a:p>
        </p:txBody>
      </p:sp>
    </p:spTree>
    <p:extLst>
      <p:ext uri="{BB962C8B-B14F-4D97-AF65-F5344CB8AC3E}">
        <p14:creationId xmlns:p14="http://schemas.microsoft.com/office/powerpoint/2010/main" val="2248798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North America Characterization</a:t>
            </a:r>
            <a:endParaRPr lang="en-US" sz="2800" dirty="0"/>
          </a:p>
        </p:txBody>
      </p:sp>
      <p:sp>
        <p:nvSpPr>
          <p:cNvPr id="2" name="1 CuadroTexto"/>
          <p:cNvSpPr txBox="1"/>
          <p:nvPr/>
        </p:nvSpPr>
        <p:spPr>
          <a:xfrm>
            <a:off x="381000" y="1266981"/>
            <a:ext cx="8077200" cy="4901342"/>
          </a:xfrm>
          <a:prstGeom prst="rect">
            <a:avLst/>
          </a:prstGeom>
          <a:noFill/>
        </p:spPr>
        <p:txBody>
          <a:bodyPr wrap="square" rtlCol="0">
            <a:spAutoFit/>
          </a:bodyPr>
          <a:lstStyle/>
          <a:p>
            <a:pPr>
              <a:lnSpc>
                <a:spcPts val="2100"/>
              </a:lnSpc>
              <a:spcAft>
                <a:spcPts val="1200"/>
              </a:spcAft>
            </a:pPr>
            <a:r>
              <a:rPr lang="en-US" sz="1400" b="1" dirty="0" smtClean="0"/>
              <a:t>Small Scale LNG Main Activities:</a:t>
            </a:r>
            <a:endParaRPr lang="en-US" sz="1400" dirty="0" smtClean="0"/>
          </a:p>
          <a:p>
            <a:pPr marL="800100" lvl="1" indent="-342900">
              <a:lnSpc>
                <a:spcPts val="2100"/>
              </a:lnSpc>
              <a:spcAft>
                <a:spcPts val="1200"/>
              </a:spcAft>
              <a:buClr>
                <a:srgbClr val="FF9900"/>
              </a:buClr>
              <a:buFont typeface="+mj-lt"/>
              <a:buAutoNum type="alphaUcPeriod"/>
            </a:pPr>
            <a:r>
              <a:rPr lang="en-US" sz="1400" b="1" dirty="0" smtClean="0"/>
              <a:t>PEAK-SHAVING</a:t>
            </a:r>
          </a:p>
          <a:p>
            <a:pPr lvl="1">
              <a:lnSpc>
                <a:spcPts val="2100"/>
              </a:lnSpc>
              <a:spcAft>
                <a:spcPts val="1200"/>
              </a:spcAft>
              <a:buClr>
                <a:srgbClr val="FF9900"/>
              </a:buClr>
            </a:pPr>
            <a:r>
              <a:rPr lang="en-US" sz="1400" dirty="0"/>
              <a:t>In the United States, one plant made LNG for export — in Nikiski, Alaska — and 59 made LNG for peak shaving, according to Energy Information Administration. In addition, the United States had 41 other sites where LNG was trucked in and stored for peak shaving  but where no LNG making occurred.</a:t>
            </a:r>
          </a:p>
          <a:p>
            <a:pPr lvl="1">
              <a:lnSpc>
                <a:spcPts val="2100"/>
              </a:lnSpc>
              <a:spcAft>
                <a:spcPts val="1200"/>
              </a:spcAft>
              <a:buClr>
                <a:srgbClr val="FF9900"/>
              </a:buClr>
            </a:pPr>
            <a:r>
              <a:rPr lang="en-US" sz="1400" dirty="0" smtClean="0"/>
              <a:t>The U.S. Energy Information Administration </a:t>
            </a:r>
            <a:r>
              <a:rPr lang="en-US" sz="1400" u="sng" dirty="0">
                <a:hlinkClick r:id="rId2"/>
              </a:rPr>
              <a:t>calls gas storage and peak shaving</a:t>
            </a:r>
            <a:r>
              <a:rPr lang="en-US" sz="1400" u="sng" dirty="0"/>
              <a:t> </a:t>
            </a:r>
            <a:r>
              <a:rPr lang="en-US" sz="1400" dirty="0" smtClean="0"/>
              <a:t>"a risk-management calculation" by the utility or pipeline company. It's costly to install storage and peak-shaving plants. "However, the </a:t>
            </a:r>
            <a:r>
              <a:rPr lang="en-US" sz="1400" b="1" dirty="0" smtClean="0"/>
              <a:t>cost of a service interruption, as well as the cost to an industrial customer in lost production</a:t>
            </a:r>
            <a:r>
              <a:rPr lang="en-US" sz="1400" dirty="0" smtClean="0"/>
              <a:t>, may be much higher" if they don't have gas when they need it. In the gas-storage game, LNG plays a bit part</a:t>
            </a:r>
          </a:p>
          <a:p>
            <a:pPr lvl="1">
              <a:lnSpc>
                <a:spcPts val="2100"/>
              </a:lnSpc>
              <a:spcAft>
                <a:spcPts val="1200"/>
              </a:spcAft>
              <a:buClr>
                <a:srgbClr val="FF9900"/>
              </a:buClr>
            </a:pPr>
            <a:r>
              <a:rPr lang="en-US" sz="1400" dirty="0" smtClean="0"/>
              <a:t>A typical U.S. LNG for peak-shaving plant can process </a:t>
            </a:r>
            <a:r>
              <a:rPr lang="en-US" sz="1400" b="1" dirty="0" smtClean="0"/>
              <a:t>5 million to 20 million cubic feet of gas per day</a:t>
            </a:r>
            <a:r>
              <a:rPr lang="en-US" sz="1400" dirty="0" smtClean="0"/>
              <a:t>, according to Black &amp; Veatch.</a:t>
            </a:r>
          </a:p>
          <a:p>
            <a:pPr lvl="1">
              <a:lnSpc>
                <a:spcPts val="2100"/>
              </a:lnSpc>
              <a:spcAft>
                <a:spcPts val="1200"/>
              </a:spcAft>
              <a:buClr>
                <a:srgbClr val="FF9900"/>
              </a:buClr>
            </a:pPr>
            <a:r>
              <a:rPr lang="en-US" sz="1400" dirty="0" smtClean="0"/>
              <a:t>In annexes it is shown a relation of Peak shaving facilities in NA, (It may </a:t>
            </a:r>
            <a:r>
              <a:rPr lang="en-US" sz="1400" dirty="0"/>
              <a:t>not be including some recent plant </a:t>
            </a:r>
            <a:r>
              <a:rPr lang="en-US" sz="1400" dirty="0" smtClean="0"/>
              <a:t>commissioning).</a:t>
            </a:r>
          </a:p>
        </p:txBody>
      </p:sp>
    </p:spTree>
    <p:extLst>
      <p:ext uri="{BB962C8B-B14F-4D97-AF65-F5344CB8AC3E}">
        <p14:creationId xmlns:p14="http://schemas.microsoft.com/office/powerpoint/2010/main" val="2743161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North America Characterization</a:t>
            </a:r>
            <a:endParaRPr lang="en-US" sz="2800" dirty="0"/>
          </a:p>
        </p:txBody>
      </p:sp>
      <p:sp>
        <p:nvSpPr>
          <p:cNvPr id="2" name="1 CuadroTexto"/>
          <p:cNvSpPr txBox="1"/>
          <p:nvPr/>
        </p:nvSpPr>
        <p:spPr>
          <a:xfrm>
            <a:off x="381000" y="1266981"/>
            <a:ext cx="8077200" cy="3643754"/>
          </a:xfrm>
          <a:prstGeom prst="rect">
            <a:avLst/>
          </a:prstGeom>
          <a:noFill/>
        </p:spPr>
        <p:txBody>
          <a:bodyPr wrap="square" rtlCol="0">
            <a:spAutoFit/>
          </a:bodyPr>
          <a:lstStyle/>
          <a:p>
            <a:pPr marL="800100" lvl="1" indent="-342900">
              <a:lnSpc>
                <a:spcPts val="2100"/>
              </a:lnSpc>
              <a:spcAft>
                <a:spcPts val="1200"/>
              </a:spcAft>
              <a:buClr>
                <a:srgbClr val="FF9900"/>
              </a:buClr>
              <a:buFont typeface="+mj-lt"/>
              <a:buAutoNum type="alphaUcPeriod" startAt="2"/>
            </a:pPr>
            <a:r>
              <a:rPr lang="en-US" sz="1400" b="1" dirty="0" smtClean="0"/>
              <a:t>ISOLATE/REMOTE TRUCKING LNG </a:t>
            </a:r>
          </a:p>
          <a:p>
            <a:pPr lvl="1">
              <a:lnSpc>
                <a:spcPts val="2100"/>
              </a:lnSpc>
              <a:spcAft>
                <a:spcPts val="1200"/>
              </a:spcAft>
              <a:buClr>
                <a:srgbClr val="FF9900"/>
              </a:buClr>
            </a:pPr>
            <a:r>
              <a:rPr lang="en-US" sz="1400" dirty="0" smtClean="0"/>
              <a:t>LNG is either made at peak-shaving sites or trucked there in special insulated tanks — commonly 40-foot-long thermos bottles on wheels, some examples in the US are:</a:t>
            </a:r>
          </a:p>
          <a:p>
            <a:pPr marL="742950" lvl="1" indent="-285750">
              <a:lnSpc>
                <a:spcPts val="2100"/>
              </a:lnSpc>
              <a:spcAft>
                <a:spcPts val="1200"/>
              </a:spcAft>
              <a:buClr>
                <a:srgbClr val="FF9900"/>
              </a:buClr>
              <a:buFont typeface="Arial" panose="020B0604020202020204" pitchFamily="34" charset="0"/>
              <a:buChar char="•"/>
            </a:pPr>
            <a:r>
              <a:rPr lang="en-US" sz="1400" dirty="0" smtClean="0"/>
              <a:t> A U.S. company called </a:t>
            </a:r>
            <a:r>
              <a:rPr lang="en-US" sz="1400" dirty="0" smtClean="0">
                <a:hlinkClick r:id="rId2"/>
              </a:rPr>
              <a:t>Applied LNG Technologies</a:t>
            </a:r>
            <a:r>
              <a:rPr lang="en-US" sz="1400" dirty="0" smtClean="0"/>
              <a:t> has been </a:t>
            </a:r>
            <a:r>
              <a:rPr lang="en-US" sz="1400" dirty="0" smtClean="0">
                <a:hlinkClick r:id="rId3"/>
              </a:rPr>
              <a:t>trucking LNG to Mexico</a:t>
            </a:r>
            <a:r>
              <a:rPr lang="en-US" sz="1400" dirty="0" smtClean="0"/>
              <a:t> since at least 1998 from a liquefaction plant in </a:t>
            </a:r>
            <a:r>
              <a:rPr lang="en-US" sz="1400" dirty="0" err="1" smtClean="0"/>
              <a:t>Topock</a:t>
            </a:r>
            <a:r>
              <a:rPr lang="en-US" sz="1400" dirty="0" smtClean="0"/>
              <a:t>, </a:t>
            </a:r>
            <a:r>
              <a:rPr lang="en-US" sz="1400" dirty="0" err="1" smtClean="0"/>
              <a:t>Ariz</a:t>
            </a:r>
            <a:r>
              <a:rPr lang="en-US" sz="1400" dirty="0" smtClean="0"/>
              <a:t>  on a very small scale.</a:t>
            </a:r>
          </a:p>
          <a:p>
            <a:pPr marL="742950" lvl="1" indent="-285750">
              <a:lnSpc>
                <a:spcPts val="2100"/>
              </a:lnSpc>
              <a:spcAft>
                <a:spcPts val="1200"/>
              </a:spcAft>
              <a:buClr>
                <a:srgbClr val="FF9900"/>
              </a:buClr>
              <a:buFont typeface="Arial" panose="020B0604020202020204" pitchFamily="34" charset="0"/>
              <a:buChar char="•"/>
            </a:pPr>
            <a:r>
              <a:rPr lang="en-US" sz="1400" dirty="0" smtClean="0"/>
              <a:t>Since 1998, </a:t>
            </a:r>
            <a:r>
              <a:rPr lang="en-US" sz="1400" dirty="0" smtClean="0">
                <a:hlinkClick r:id="rId4"/>
              </a:rPr>
              <a:t>Fairbanks Natural Gas LLC</a:t>
            </a:r>
            <a:r>
              <a:rPr lang="en-US" sz="1400" dirty="0" smtClean="0"/>
              <a:t> has trucked LNG from its small liquefaction plant served by Alaska's Cook Inlet gas fields to customers 300 miles north in Fairbanks.</a:t>
            </a:r>
          </a:p>
          <a:p>
            <a:pPr marL="742950" lvl="1" indent="-285750">
              <a:lnSpc>
                <a:spcPts val="2100"/>
              </a:lnSpc>
              <a:spcAft>
                <a:spcPts val="1200"/>
              </a:spcAft>
              <a:buClr>
                <a:srgbClr val="FF9900"/>
              </a:buClr>
              <a:buFont typeface="Arial" panose="020B0604020202020204" pitchFamily="34" charset="0"/>
              <a:buChar char="•"/>
            </a:pPr>
            <a:r>
              <a:rPr lang="en-US" sz="1400" dirty="0" smtClean="0"/>
              <a:t>Hawaiian utilities </a:t>
            </a:r>
            <a:r>
              <a:rPr lang="en-US" sz="1400" dirty="0" smtClean="0">
                <a:hlinkClick r:id="rId5"/>
              </a:rPr>
              <a:t>also are moving</a:t>
            </a:r>
            <a:r>
              <a:rPr lang="en-US" sz="1400" dirty="0" smtClean="0"/>
              <a:t> to import LNG instead of burning more costly and dirtier oil-derived fuels. Because Hawaii's demand would be so small, the gas utility looks to start with a pilot project of LNG delivered in insulated containers loaded aboard cargo ships that call on the state</a:t>
            </a:r>
          </a:p>
        </p:txBody>
      </p:sp>
    </p:spTree>
    <p:extLst>
      <p:ext uri="{BB962C8B-B14F-4D97-AF65-F5344CB8AC3E}">
        <p14:creationId xmlns:p14="http://schemas.microsoft.com/office/powerpoint/2010/main" val="1056199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North America Characterization</a:t>
            </a:r>
            <a:endParaRPr lang="en-US" sz="2800" dirty="0"/>
          </a:p>
        </p:txBody>
      </p:sp>
      <p:sp>
        <p:nvSpPr>
          <p:cNvPr id="2" name="1 CuadroTexto"/>
          <p:cNvSpPr txBox="1"/>
          <p:nvPr/>
        </p:nvSpPr>
        <p:spPr>
          <a:xfrm>
            <a:off x="381000" y="1266981"/>
            <a:ext cx="8077200" cy="5593839"/>
          </a:xfrm>
          <a:prstGeom prst="rect">
            <a:avLst/>
          </a:prstGeom>
          <a:noFill/>
        </p:spPr>
        <p:txBody>
          <a:bodyPr wrap="square" rtlCol="0">
            <a:spAutoFit/>
          </a:bodyPr>
          <a:lstStyle/>
          <a:p>
            <a:pPr marL="800100" lvl="1" indent="-342900">
              <a:lnSpc>
                <a:spcPts val="2100"/>
              </a:lnSpc>
              <a:spcAft>
                <a:spcPts val="1200"/>
              </a:spcAft>
              <a:buClr>
                <a:srgbClr val="FF9900"/>
              </a:buClr>
              <a:buFont typeface="+mj-lt"/>
              <a:buAutoNum type="alphaUcPeriod" startAt="3"/>
            </a:pPr>
            <a:r>
              <a:rPr lang="en-US" sz="1400" b="1" dirty="0" smtClean="0"/>
              <a:t>LNG AS A FUEL: HEAVY-DUTY TRUCKS</a:t>
            </a:r>
          </a:p>
          <a:p>
            <a:pPr lvl="1">
              <a:lnSpc>
                <a:spcPts val="2100"/>
              </a:lnSpc>
              <a:spcAft>
                <a:spcPts val="1200"/>
              </a:spcAft>
              <a:buClr>
                <a:srgbClr val="FF9900"/>
              </a:buClr>
            </a:pPr>
            <a:r>
              <a:rPr lang="en-US" sz="1400" dirty="0" smtClean="0"/>
              <a:t>LNG is also a niche fuel for vehicles, and has been historically the Chicken and the egg dilemma, but the gap in prices between Oil &amp; Gas is encouraging organizations, as Clean Energy Fuels to develop a chain of LNG fueling stations across the country.</a:t>
            </a:r>
          </a:p>
          <a:p>
            <a:pPr lvl="1">
              <a:lnSpc>
                <a:spcPts val="2100"/>
              </a:lnSpc>
              <a:spcAft>
                <a:spcPts val="1200"/>
              </a:spcAft>
              <a:buClr>
                <a:srgbClr val="FF9900"/>
              </a:buClr>
            </a:pPr>
            <a:r>
              <a:rPr lang="en-US" sz="1400" dirty="0"/>
              <a:t>Many of </a:t>
            </a:r>
            <a:r>
              <a:rPr lang="en-US" sz="1400" dirty="0" smtClean="0"/>
              <a:t>the 3.5 thousand vehicles that use LNG in U.S. are </a:t>
            </a:r>
            <a:r>
              <a:rPr lang="en-US" sz="1400" dirty="0"/>
              <a:t>trucks that move cargo around the huge neighboring ports of </a:t>
            </a:r>
            <a:r>
              <a:rPr lang="en-US" sz="1400" dirty="0">
                <a:hlinkClick r:id="rId2"/>
              </a:rPr>
              <a:t>Los Angeles</a:t>
            </a:r>
            <a:r>
              <a:rPr lang="en-US" sz="1400" dirty="0"/>
              <a:t> and </a:t>
            </a:r>
            <a:r>
              <a:rPr lang="en-US" sz="1400" dirty="0">
                <a:hlinkClick r:id="rId3"/>
              </a:rPr>
              <a:t>Long Beach</a:t>
            </a:r>
            <a:r>
              <a:rPr lang="en-US" sz="1400" dirty="0"/>
              <a:t>, California. To </a:t>
            </a:r>
            <a:r>
              <a:rPr lang="en-US" sz="1400" b="1" dirty="0"/>
              <a:t>cut air pollution</a:t>
            </a:r>
            <a:r>
              <a:rPr lang="en-US" sz="1400" dirty="0"/>
              <a:t>, those ports prohibit drayage trucks from burning dirty </a:t>
            </a:r>
            <a:r>
              <a:rPr lang="en-US" sz="1400" dirty="0" smtClean="0"/>
              <a:t>fuels. Some </a:t>
            </a:r>
            <a:r>
              <a:rPr lang="en-US" sz="1400" dirty="0"/>
              <a:t>city and regional buses, garbage trucks, heavy-duty tractors also use LNG.</a:t>
            </a:r>
          </a:p>
          <a:p>
            <a:pPr lvl="1">
              <a:lnSpc>
                <a:spcPts val="2100"/>
              </a:lnSpc>
              <a:spcAft>
                <a:spcPts val="1200"/>
              </a:spcAft>
              <a:buClr>
                <a:srgbClr val="FF9900"/>
              </a:buClr>
            </a:pPr>
            <a:r>
              <a:rPr lang="en-US" sz="1400" dirty="0" smtClean="0"/>
              <a:t>Natural Gas Vehicle for America, has </a:t>
            </a:r>
            <a:r>
              <a:rPr lang="en-US" sz="1400" dirty="0" smtClean="0">
                <a:hlinkClick r:id="rId4"/>
              </a:rPr>
              <a:t>laid out its own roadmap</a:t>
            </a:r>
            <a:r>
              <a:rPr lang="en-US" sz="1400" dirty="0" smtClean="0"/>
              <a:t> for wider use of </a:t>
            </a:r>
            <a:r>
              <a:rPr lang="en-US" sz="1400" b="1" dirty="0" smtClean="0"/>
              <a:t>LNG-powered trucks</a:t>
            </a:r>
            <a:r>
              <a:rPr lang="en-US" sz="1400" dirty="0" smtClean="0"/>
              <a:t>. A similar effort is under way in Canada, called the Canadian Blue Corridor, which would space LNG fueling stations every few hundred miles along major trucking corridors.</a:t>
            </a:r>
          </a:p>
          <a:p>
            <a:pPr lvl="1">
              <a:lnSpc>
                <a:spcPts val="2100"/>
              </a:lnSpc>
              <a:spcAft>
                <a:spcPts val="1200"/>
              </a:spcAft>
              <a:buClr>
                <a:srgbClr val="FF9900"/>
              </a:buClr>
            </a:pPr>
            <a:r>
              <a:rPr lang="en-US" sz="1400" dirty="0" smtClean="0"/>
              <a:t>Those sites are mainly supply by Trucking LNG, giving an alternative usage for a Small Scale LNG plant other than Peak Shaving. This is giving the chance to build new plants all over the country, as is the case of Shell Small Scale plants </a:t>
            </a:r>
            <a:r>
              <a:rPr lang="en-US" sz="1400" dirty="0"/>
              <a:t>in </a:t>
            </a:r>
            <a:r>
              <a:rPr lang="en-US" sz="1400" dirty="0" smtClean="0"/>
              <a:t>the </a:t>
            </a:r>
            <a:r>
              <a:rPr lang="en-US" sz="1400" dirty="0"/>
              <a:t>two new LNG transport corridors in the Great Lakes and Gulf Coast </a:t>
            </a:r>
            <a:r>
              <a:rPr lang="en-US" sz="1400" dirty="0" smtClean="0"/>
              <a:t>regions, that follows the one already in construction in Alberta.</a:t>
            </a:r>
          </a:p>
          <a:p>
            <a:pPr lvl="1">
              <a:lnSpc>
                <a:spcPts val="2100"/>
              </a:lnSpc>
              <a:spcAft>
                <a:spcPts val="1200"/>
              </a:spcAft>
              <a:buClr>
                <a:srgbClr val="FF9900"/>
              </a:buClr>
            </a:pPr>
            <a:endParaRPr lang="en-US" sz="1400" dirty="0" smtClean="0"/>
          </a:p>
          <a:p>
            <a:pPr lvl="1">
              <a:lnSpc>
                <a:spcPts val="2100"/>
              </a:lnSpc>
              <a:spcAft>
                <a:spcPts val="1200"/>
              </a:spcAft>
              <a:buClr>
                <a:srgbClr val="FF9900"/>
              </a:buClr>
            </a:pPr>
            <a:endParaRPr lang="en-US" sz="1400" dirty="0" smtClean="0"/>
          </a:p>
        </p:txBody>
      </p:sp>
    </p:spTree>
    <p:extLst>
      <p:ext uri="{BB962C8B-B14F-4D97-AF65-F5344CB8AC3E}">
        <p14:creationId xmlns:p14="http://schemas.microsoft.com/office/powerpoint/2010/main" val="2899196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763000" cy="838200"/>
          </a:xfrm>
        </p:spPr>
        <p:txBody>
          <a:bodyPr/>
          <a:lstStyle/>
          <a:p>
            <a:r>
              <a:rPr lang="en-US" sz="2800" dirty="0" smtClean="0"/>
              <a:t>   North America Characterization</a:t>
            </a:r>
            <a:endParaRPr lang="en-US" sz="2800" dirty="0"/>
          </a:p>
        </p:txBody>
      </p:sp>
      <p:sp>
        <p:nvSpPr>
          <p:cNvPr id="2" name="1 CuadroTexto"/>
          <p:cNvSpPr txBox="1"/>
          <p:nvPr/>
        </p:nvSpPr>
        <p:spPr>
          <a:xfrm>
            <a:off x="381000" y="1266981"/>
            <a:ext cx="8077200" cy="5709255"/>
          </a:xfrm>
          <a:prstGeom prst="rect">
            <a:avLst/>
          </a:prstGeom>
          <a:noFill/>
        </p:spPr>
        <p:txBody>
          <a:bodyPr wrap="square" rtlCol="0">
            <a:spAutoFit/>
          </a:bodyPr>
          <a:lstStyle/>
          <a:p>
            <a:pPr marL="800100" lvl="1" indent="-342900">
              <a:lnSpc>
                <a:spcPts val="2100"/>
              </a:lnSpc>
              <a:spcAft>
                <a:spcPts val="1200"/>
              </a:spcAft>
              <a:buClr>
                <a:srgbClr val="FF9900"/>
              </a:buClr>
              <a:buFont typeface="+mj-lt"/>
              <a:buAutoNum type="alphaUcPeriod" startAt="4"/>
            </a:pPr>
            <a:r>
              <a:rPr lang="en-US" sz="1400" b="1" dirty="0" smtClean="0"/>
              <a:t>LNG AS A FUEL: BUNKERING</a:t>
            </a:r>
          </a:p>
          <a:p>
            <a:pPr lvl="1">
              <a:lnSpc>
                <a:spcPts val="2100"/>
              </a:lnSpc>
              <a:spcAft>
                <a:spcPts val="1200"/>
              </a:spcAft>
              <a:buClr>
                <a:srgbClr val="FF9900"/>
              </a:buClr>
            </a:pPr>
            <a:r>
              <a:rPr lang="en-US" sz="1400" dirty="0" smtClean="0"/>
              <a:t>The chicken-and-egg riddle restrains widespread use of LNG fuel for ships as well. The world has only a few places where ships can top off their LNG tanks.</a:t>
            </a:r>
          </a:p>
          <a:p>
            <a:pPr lvl="1">
              <a:lnSpc>
                <a:spcPts val="2100"/>
              </a:lnSpc>
              <a:spcAft>
                <a:spcPts val="1200"/>
              </a:spcAft>
              <a:buClr>
                <a:srgbClr val="FF9900"/>
              </a:buClr>
            </a:pPr>
            <a:r>
              <a:rPr lang="en-US" sz="1400" dirty="0" smtClean="0"/>
              <a:t>Lloyd's is one of the big international organizations that establish technical standards for ship construction and operations. In its report, Lloyd's predicted just 4 percent of new ships delivered by 2025 — 653 ships total — would use LNG fuel. These ships most likely will be container ships, cruise ships or oil tankers, Lloyd´s predict LNG fuel will start picking up market share around 2019, before even-stricter IMO standards kick in. </a:t>
            </a:r>
          </a:p>
          <a:p>
            <a:pPr lvl="1">
              <a:lnSpc>
                <a:spcPts val="2100"/>
              </a:lnSpc>
              <a:spcAft>
                <a:spcPts val="1200"/>
              </a:spcAft>
              <a:buClr>
                <a:srgbClr val="FF9900"/>
              </a:buClr>
            </a:pPr>
            <a:r>
              <a:rPr lang="en-US" sz="1400" b="1" dirty="0" smtClean="0"/>
              <a:t>It is likely that environmental reasons are not sufficient to develop beyond industry and the price gap between gas and </a:t>
            </a:r>
            <a:r>
              <a:rPr lang="en-US" sz="1400" dirty="0" smtClean="0"/>
              <a:t>oil must remain wide in order to develop the industry and also new liquefaction plants and storage would be needed to supply ports where no LNG exists today.</a:t>
            </a:r>
          </a:p>
          <a:p>
            <a:pPr lvl="1">
              <a:lnSpc>
                <a:spcPts val="2100"/>
              </a:lnSpc>
              <a:spcAft>
                <a:spcPts val="1200"/>
              </a:spcAft>
              <a:buClr>
                <a:srgbClr val="FF9900"/>
              </a:buClr>
            </a:pPr>
            <a:r>
              <a:rPr lang="en-US" sz="1400" b="1" dirty="0" smtClean="0"/>
              <a:t>Some projects had been announced within NA </a:t>
            </a:r>
            <a:r>
              <a:rPr lang="en-US" sz="1400" dirty="0" smtClean="0"/>
              <a:t>to provide LNG fuel</a:t>
            </a:r>
            <a:r>
              <a:rPr lang="en-US" sz="1400" dirty="0"/>
              <a:t>, </a:t>
            </a:r>
            <a:r>
              <a:rPr lang="en-US" sz="1400" dirty="0" smtClean="0"/>
              <a:t>in </a:t>
            </a:r>
            <a:r>
              <a:rPr lang="en-US" sz="1400" dirty="0"/>
              <a:t>addition to the previously mentioned </a:t>
            </a:r>
            <a:r>
              <a:rPr lang="en-US" sz="1400" dirty="0" smtClean="0"/>
              <a:t>by Shell:</a:t>
            </a:r>
          </a:p>
          <a:p>
            <a:pPr marL="742950" lvl="1" indent="-285750">
              <a:lnSpc>
                <a:spcPts val="2100"/>
              </a:lnSpc>
              <a:spcAft>
                <a:spcPts val="1200"/>
              </a:spcAft>
              <a:buClr>
                <a:srgbClr val="FF9900"/>
              </a:buClr>
              <a:buFont typeface="Arial" panose="020B0604020202020204" pitchFamily="34" charset="0"/>
              <a:buChar char="•"/>
            </a:pPr>
            <a:r>
              <a:rPr lang="en-US" sz="1400" dirty="0" smtClean="0"/>
              <a:t>New </a:t>
            </a:r>
            <a:r>
              <a:rPr lang="en-US" sz="1400" dirty="0"/>
              <a:t>Orleans-based Harvey Gulf International has secured plans to construct and operate </a:t>
            </a:r>
            <a:r>
              <a:rPr lang="en-US" sz="1400" dirty="0" smtClean="0"/>
              <a:t>an LNG </a:t>
            </a:r>
            <a:r>
              <a:rPr lang="en-US" sz="1400" dirty="0"/>
              <a:t>marine fueling facility out of Port </a:t>
            </a:r>
            <a:r>
              <a:rPr lang="en-US" sz="1400" dirty="0" err="1"/>
              <a:t>Fourchon</a:t>
            </a:r>
            <a:r>
              <a:rPr lang="en-US" sz="1400" dirty="0"/>
              <a:t>, </a:t>
            </a:r>
            <a:r>
              <a:rPr lang="en-US" sz="1400" dirty="0" smtClean="0"/>
              <a:t>LA. </a:t>
            </a:r>
            <a:r>
              <a:rPr lang="en-US" sz="1400" dirty="0"/>
              <a:t>The facility will consist of two sites each having 270,000 gallons of LNG storage capacity and the ability to transfer 500 gallons of LNG per </a:t>
            </a:r>
            <a:r>
              <a:rPr lang="en-US" sz="1400" dirty="0" smtClean="0"/>
              <a:t>minute.</a:t>
            </a:r>
          </a:p>
        </p:txBody>
      </p:sp>
    </p:spTree>
    <p:extLst>
      <p:ext uri="{BB962C8B-B14F-4D97-AF65-F5344CB8AC3E}">
        <p14:creationId xmlns:p14="http://schemas.microsoft.com/office/powerpoint/2010/main" val="3055587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im PowerPoint Template Vista April2010">
  <a:themeElements>
    <a:clrScheme name="Shell - Colours">
      <a:dk1>
        <a:srgbClr val="595959"/>
      </a:dk1>
      <a:lt1>
        <a:srgbClr val="FFFFFF"/>
      </a:lt1>
      <a:dk2>
        <a:srgbClr val="999999"/>
      </a:dk2>
      <a:lt2>
        <a:srgbClr val="CCCCCC"/>
      </a:lt2>
      <a:accent1>
        <a:srgbClr val="F7D117"/>
      </a:accent1>
      <a:accent2>
        <a:srgbClr val="D42E12"/>
      </a:accent2>
      <a:accent3>
        <a:srgbClr val="003882"/>
      </a:accent3>
      <a:accent4>
        <a:srgbClr val="611759"/>
      </a:accent4>
      <a:accent5>
        <a:srgbClr val="00824A"/>
      </a:accent5>
      <a:accent6>
        <a:srgbClr val="DE8703"/>
      </a:accent6>
      <a:hlink>
        <a:srgbClr val="000000"/>
      </a:hlink>
      <a:folHlink>
        <a:srgbClr val="000000"/>
      </a:folHlink>
    </a:clrScheme>
    <a:fontScheme name="Shell - Fonts">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ts val="2100"/>
          </a:lnSpc>
          <a:spcAft>
            <a:spcPts val="1200"/>
          </a:spcAft>
          <a:defRPr dirty="0" err="1" smtClean="0"/>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2446</Words>
  <Application>Microsoft Office PowerPoint</Application>
  <PresentationFormat>Presentación en pantalla (4:3)</PresentationFormat>
  <Paragraphs>164</Paragraphs>
  <Slides>26</Slides>
  <Notes>2</Notes>
  <HiddenSlides>0</HiddenSlides>
  <MMClips>0</MMClips>
  <ScaleCrop>false</ScaleCrop>
  <HeadingPairs>
    <vt:vector size="4" baseType="variant">
      <vt:variant>
        <vt:lpstr>Tema</vt:lpstr>
      </vt:variant>
      <vt:variant>
        <vt:i4>3</vt:i4>
      </vt:variant>
      <vt:variant>
        <vt:lpstr>Títulos de diapositiva</vt:lpstr>
      </vt:variant>
      <vt:variant>
        <vt:i4>26</vt:i4>
      </vt:variant>
    </vt:vector>
  </HeadingPairs>
  <TitlesOfParts>
    <vt:vector size="29" baseType="lpstr">
      <vt:lpstr>Office Theme</vt:lpstr>
      <vt:lpstr>Interim PowerPoint Template Vista April2010</vt:lpstr>
      <vt:lpstr>1_Office Theme</vt:lpstr>
      <vt:lpstr>PGC-D3 Small Scale LNG Region: America</vt:lpstr>
      <vt:lpstr>Scope</vt:lpstr>
      <vt:lpstr>Sub-Regions</vt:lpstr>
      <vt:lpstr>   North America Characterization</vt:lpstr>
      <vt:lpstr>   North America Characterization</vt:lpstr>
      <vt:lpstr>   North America Characterization</vt:lpstr>
      <vt:lpstr>   North America Characterization</vt:lpstr>
      <vt:lpstr>   North America Characterization</vt:lpstr>
      <vt:lpstr>   North America Characterization</vt:lpstr>
      <vt:lpstr>   North America Characterization</vt:lpstr>
      <vt:lpstr> Conclusion, General Observations for North America</vt:lpstr>
      <vt:lpstr>   Caribbean and Central America Characterization</vt:lpstr>
      <vt:lpstr>   Caribbean and Central America Characterization</vt:lpstr>
      <vt:lpstr>   Caribbean and Central America Characterization</vt:lpstr>
      <vt:lpstr>   Caribbean and Central America Characterization</vt:lpstr>
      <vt:lpstr>   Caribbean and Central America Characterization</vt:lpstr>
      <vt:lpstr>   Caribbean and Central America Characterization</vt:lpstr>
      <vt:lpstr>. Safety, Standards and Regulations</vt:lpstr>
      <vt:lpstr> Conclusion, General Observations for Caribbean and Central America</vt:lpstr>
      <vt:lpstr>   South Cone Characterization</vt:lpstr>
      <vt:lpstr> Projects Overview</vt:lpstr>
      <vt:lpstr> Annex: North America’s small scale shortlist</vt:lpstr>
      <vt:lpstr>   North America’s small scale facilities</vt:lpstr>
      <vt:lpstr> North America’s small scale facilities</vt:lpstr>
      <vt:lpstr> North America’s small scale facilities</vt:lpstr>
      <vt:lpstr> North America’s small scale facilities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Fiandaca, Giovanna GSNL-PTU/LO</dc:creator>
  <cp:lastModifiedBy>GOMEZ DE LA FUENTE, JORGE</cp:lastModifiedBy>
  <cp:revision>135</cp:revision>
  <cp:lastPrinted>2013-09-19T07:40:18Z</cp:lastPrinted>
  <dcterms:created xsi:type="dcterms:W3CDTF">2006-08-16T00:00:00Z</dcterms:created>
  <dcterms:modified xsi:type="dcterms:W3CDTF">2014-05-14T00:16:26Z</dcterms:modified>
</cp:coreProperties>
</file>